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6858000" cy="9144000"/>
  <p:embeddedFontLst>
    <p:embeddedFont>
      <p:font typeface="맑은 고딕" panose="020B0503020000020004" pitchFamily="50" charset="-127"/>
      <p:regular r:id="rId29"/>
      <p:bold r:id="rId30"/>
    </p:embeddedFont>
    <p:embeddedFont>
      <p:font typeface="DM Serif Display" panose="020B0600000101010101" charset="0"/>
      <p:regular r:id="rId31"/>
      <p: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7" roundtripDataSignature="AMtx7mgI/v4nf8KyM2JvK4JmqFZCNujB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3540" autoAdjust="0"/>
  </p:normalViewPr>
  <p:slideViewPr>
    <p:cSldViewPr snapToGrid="0">
      <p:cViewPr varScale="1">
        <p:scale>
          <a:sx n="42" d="100"/>
          <a:sy n="42" d="100"/>
        </p:scale>
        <p:origin x="54" y="4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안녕하세요</a:t>
            </a:r>
            <a:r>
              <a:rPr lang="en-US" altLang="ko-KR" dirty="0" smtClean="0"/>
              <a:t>.</a:t>
            </a:r>
            <a:r>
              <a:rPr lang="ko-KR" altLang="en-US" baseline="0" dirty="0" smtClean="0"/>
              <a:t> 서울시 아파트 매매가 예측을 주제로 프로젝트를 진행한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아파트팀</a:t>
            </a:r>
            <a:r>
              <a:rPr lang="ko-KR" altLang="en-US" baseline="0" dirty="0" smtClean="0"/>
              <a:t> 데이터 전처리 및 전반부 발표자 이유리 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반갑습니다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1c424d337c_1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구 </a:t>
            </a:r>
            <a:r>
              <a:rPr lang="ko-KR" altLang="en-US" sz="10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경계파일에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공원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병원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학교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버스정류장 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년부터 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년까지 연도별 지하철역의 수를 시각화 한</a:t>
            </a:r>
            <a:r>
              <a:rPr lang="ko-KR" altLang="en-US" sz="100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것입니다</a:t>
            </a:r>
            <a:r>
              <a:rPr lang="en-US" altLang="ko-KR" sz="100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lang="en-US" sz="10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아파트를 기준으로 </a:t>
            </a:r>
            <a:r>
              <a:rPr lang="ko-KR" altLang="en-US" sz="10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매매가를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예측하기위해서 위도 경도로 변환한 모든 아파트를 기준으로 가장 가까운 버스정류장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학교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병원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공원 연도별 지하철역과의 거리를 계산하였습니다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뿐만 아니라 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에서 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500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미터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500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미터에서 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ko-KR" altLang="en-US" sz="10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키로미터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1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키로미터에서 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1.5</a:t>
            </a:r>
            <a:r>
              <a:rPr lang="ko-KR" altLang="en-US" sz="10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키로미터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개 구간으로 나눠 각 구간 안에 몇 개씩 있는지 집계하여 각 구간마다 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점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5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점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1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점의 가중치를 부여하여 점수를 계산했습니다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이렇게 구간을 나눈 이유는 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500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미터는 도보로 약 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ko-KR" altLang="en-US" sz="10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분거리로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0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걸을만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하다 싶은 정도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ko-KR" altLang="en-US" sz="10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키로미터는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도보로 약 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분 거리로서</a:t>
            </a:r>
            <a:r>
              <a:rPr lang="en-US" altLang="ko-KR" sz="100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00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걷긴 하지만 약간 멀다 싶은 정도</a:t>
            </a:r>
            <a:r>
              <a:rPr lang="en-US" altLang="ko-KR" sz="100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1.5</a:t>
            </a:r>
            <a:r>
              <a:rPr lang="ko-KR" altLang="en-US" sz="1000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키로미터는</a:t>
            </a:r>
            <a:r>
              <a:rPr lang="ko-KR" altLang="en-US" sz="100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도보로 약 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분 이상인 거리로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걷자니 멀고 버스 </a:t>
            </a:r>
            <a:r>
              <a:rPr lang="ko-KR" altLang="en-US" sz="10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타자니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가깝다고 느낄 만한 정도라고 사료되었기 때문입니다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이와 더불어 아파트의 위도 경도 값을 활용하여 서울시 구 경계 데이터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행정동 경계 데이터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0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법정동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경계데이터를 활용하여 </a:t>
            </a:r>
            <a:r>
              <a:rPr lang="ko-KR" altLang="en-US" sz="10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동별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직전 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1, 3, 6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개월의 거래 건수를 집계하였습니다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저희가 흔히 쓰는 주소는 </a:t>
            </a:r>
            <a:r>
              <a:rPr lang="ko-KR" altLang="en-US" sz="10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법정동으로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서울시에 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467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개가 존재하며 행정동은 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426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개가 존재하는데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altLang="ko-KR" sz="100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000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법정동과</a:t>
            </a:r>
            <a:r>
              <a:rPr lang="ko-KR" altLang="en-US" sz="100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행정동은 다대다 관계로 </a:t>
            </a:r>
            <a:r>
              <a:rPr lang="en-US" altLang="ko-KR" sz="100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</a:t>
            </a:r>
            <a:r>
              <a:rPr lang="ko-KR" altLang="en-US" sz="100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무엇이 무엇의 하위 체계다</a:t>
            </a:r>
            <a:r>
              <a:rPr lang="en-US" altLang="ko-KR" sz="100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’</a:t>
            </a:r>
            <a:r>
              <a:rPr lang="ko-KR" altLang="en-US" sz="100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라고 설명할 수 없기때문에 일단 전부 매핑을 하고 추후 사용하는 데이터에 따라 행정동 값을 사용할지 </a:t>
            </a:r>
            <a:r>
              <a:rPr lang="ko-KR" altLang="en-US" sz="1000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법정동</a:t>
            </a:r>
            <a:r>
              <a:rPr lang="ko-KR" altLang="en-US" sz="100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값을 사용할지 선택하기로 했습니다</a:t>
            </a:r>
            <a:r>
              <a:rPr lang="en-US" altLang="ko-KR" sz="100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altLang="ko-KR" sz="10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또한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 과정에서</a:t>
            </a:r>
            <a:r>
              <a:rPr lang="ko-KR" altLang="en-US" sz="100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구와 동의 경계에 있는 장소들이 미스 매치될 것을 우려하여</a:t>
            </a:r>
            <a:r>
              <a:rPr lang="en-US" altLang="ko-KR" sz="100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구별 행정동</a:t>
            </a:r>
            <a:r>
              <a:rPr lang="en-US" altLang="ko-KR" sz="100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00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구별 </a:t>
            </a:r>
            <a:r>
              <a:rPr lang="ko-KR" altLang="en-US" sz="1000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법정동</a:t>
            </a:r>
            <a:r>
              <a:rPr lang="ko-KR" altLang="en-US" sz="100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목록 데이터를 활용하여 </a:t>
            </a:r>
            <a:r>
              <a:rPr lang="en-US" altLang="ko-KR" sz="100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용산구 효창동이 올바르지만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마포구 효창동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＂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이라고 나오거나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관악구 </a:t>
            </a:r>
            <a:r>
              <a:rPr lang="ko-KR" altLang="en-US" sz="10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보라매동이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바르지만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관악구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_신대방2</a:t>
            </a:r>
            <a:r>
              <a:rPr 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동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이라고 나오는 곳은 수정하였습니다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뿐만 아니라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이러한 작업은 </a:t>
            </a:r>
            <a:r>
              <a:rPr lang="ko-KR" altLang="en-US" sz="10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행정동별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인구밀도</a:t>
            </a:r>
            <a:r>
              <a:rPr lang="en-US" altLang="ko-KR" sz="100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00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데이터와 </a:t>
            </a:r>
            <a:r>
              <a:rPr lang="ko-KR" altLang="en-US" sz="1000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행정동별</a:t>
            </a:r>
            <a:r>
              <a:rPr lang="ko-KR" altLang="en-US" sz="100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상가 기준 소득</a:t>
            </a:r>
            <a:r>
              <a:rPr lang="en-US" altLang="ko-KR" sz="100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ko-KR" altLang="en-US" sz="100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소비 데이터를 적용함에도 무리가 없었습니다</a:t>
            </a:r>
            <a:r>
              <a:rPr lang="en-US" altLang="ko-KR" sz="100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255" name="Google Shape;255;g31c424d337c_1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1c424d337c_1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또한 멘토님들의 피드백</a:t>
            </a:r>
            <a:r>
              <a:rPr lang="en-US" altLang="ko-KR" dirty="0" smtClean="0"/>
              <a:t>, ‘</a:t>
            </a:r>
            <a:r>
              <a:rPr lang="ko-KR" altLang="en-US" dirty="0" smtClean="0"/>
              <a:t>정치데이터와 뭔가 </a:t>
            </a:r>
            <a:r>
              <a:rPr lang="ko-KR" altLang="en-US" dirty="0" err="1" smtClean="0"/>
              <a:t>생뚱맞은</a:t>
            </a:r>
            <a:r>
              <a:rPr lang="ko-KR" altLang="en-US" dirty="0" smtClean="0"/>
              <a:t> 것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을 반영하기위해서 어떻게 할지 고민하였습니다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한국에 존재하는 모든 당을 원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핫</a:t>
            </a:r>
            <a:r>
              <a:rPr lang="ko-KR" altLang="en-US" dirty="0" smtClean="0"/>
              <a:t> 코딩하기엔 무리가 있어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한국의 대통령이 진보성향인지 보수 성향인지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총선결과 다수당이 진보성향인지 보수성향인지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미국의 대통령</a:t>
            </a:r>
            <a:r>
              <a:rPr lang="en-US" altLang="ko-KR" dirty="0" smtClean="0"/>
              <a:t>, </a:t>
            </a:r>
            <a:r>
              <a:rPr lang="ko-KR" altLang="en-US" dirty="0" smtClean="0"/>
              <a:t>미국 상원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다수당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미국 하원 다수당이 진보성향인지 보수성향인지 재임기간에 따라 날짜 별로 </a:t>
            </a:r>
            <a:r>
              <a:rPr lang="en-US" altLang="ko-KR" baseline="0" dirty="0" smtClean="0"/>
              <a:t>0</a:t>
            </a:r>
            <a:r>
              <a:rPr lang="ko-KR" altLang="en-US" baseline="0" dirty="0" smtClean="0"/>
              <a:t>과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로 입력하여 데이터를 제작하였습니다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그리고 저희의 조사기간 </a:t>
            </a:r>
            <a:r>
              <a:rPr lang="en-US" altLang="ko-KR" baseline="0" dirty="0" smtClean="0"/>
              <a:t>2019</a:t>
            </a:r>
            <a:r>
              <a:rPr lang="ko-KR" altLang="en-US" baseline="0" dirty="0" smtClean="0"/>
              <a:t>년에서 </a:t>
            </a:r>
            <a:r>
              <a:rPr lang="en-US" altLang="ko-KR" baseline="0" dirty="0" smtClean="0"/>
              <a:t>2023</a:t>
            </a:r>
            <a:r>
              <a:rPr lang="ko-KR" altLang="en-US" baseline="0" dirty="0" smtClean="0"/>
              <a:t>년까지 한국의 총선결과 다수당이 쭉 진보성향이어서 차별성이 없다고 판단하여 제외하였습니다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파이 차트를 보시면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노란색이 보수성향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초록색이 진보성향으로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재임기간을 기준으로 조사기간 동안 얼마의 비율을 차지하고 있는 지 시각화 한 것입니다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그리고 그 옆의 그래프는 한미 보수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진보 대통령의 집권기간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미국 상하원 보수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진보다수당의 집권기간을 시각화 한 것입니다</a:t>
            </a:r>
            <a:r>
              <a:rPr lang="en-US" altLang="ko-KR" baseline="0" dirty="0" smtClean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그 옆은 </a:t>
            </a:r>
            <a:r>
              <a:rPr lang="ko-KR" altLang="en-US" baseline="0" dirty="0" err="1" smtClean="0"/>
              <a:t>일자별</a:t>
            </a:r>
            <a:r>
              <a:rPr lang="ko-KR" altLang="en-US" baseline="0" dirty="0" smtClean="0"/>
              <a:t> 미국달러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중국 위안화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일본엔화의 환율을 시각화한 자료와 한국은행 </a:t>
            </a:r>
            <a:r>
              <a:rPr lang="ko-KR" altLang="en-US" baseline="0" dirty="0" err="1" smtClean="0"/>
              <a:t>일자별</a:t>
            </a:r>
            <a:r>
              <a:rPr lang="ko-KR" altLang="en-US" baseline="0" dirty="0" smtClean="0"/>
              <a:t> 기준금리를 시각화한 자료입니다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환율과 금리의 경우 금융기관이 운영되지 않는 날에 대하여 데이터의 공백이 발생하는 것을 목격하였고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그러한 일자들에 대해서는 전날 혹은 전전날 최대 </a:t>
            </a:r>
            <a:r>
              <a:rPr lang="en-US" altLang="ko-KR" baseline="0" dirty="0" smtClean="0"/>
              <a:t>10</a:t>
            </a:r>
            <a:r>
              <a:rPr lang="ko-KR" altLang="en-US" baseline="0" dirty="0" smtClean="0"/>
              <a:t>일 전까지의 값을 활용하도록 하여 모든 조사기간 동안 약 </a:t>
            </a:r>
            <a:r>
              <a:rPr lang="en-US" altLang="ko-KR" baseline="0" dirty="0" smtClean="0"/>
              <a:t>25</a:t>
            </a:r>
            <a:r>
              <a:rPr lang="ko-KR" altLang="en-US" baseline="0" dirty="0" err="1" smtClean="0"/>
              <a:t>만건의</a:t>
            </a:r>
            <a:r>
              <a:rPr lang="ko-KR" altLang="en-US" baseline="0" dirty="0" smtClean="0"/>
              <a:t> 데이터에 대해 </a:t>
            </a:r>
            <a:r>
              <a:rPr lang="ko-KR" altLang="en-US" baseline="0" dirty="0" err="1" smtClean="0"/>
              <a:t>결측치가</a:t>
            </a:r>
            <a:r>
              <a:rPr lang="ko-KR" altLang="en-US" baseline="0" dirty="0" smtClean="0"/>
              <a:t> 발생하지 않게 하였습니다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이러한 전처리 작업을 거치면서 타겟을 제외한 특성이 되는 컬럼이 약 </a:t>
            </a:r>
            <a:r>
              <a:rPr lang="en-US" altLang="ko-KR" baseline="0" dirty="0" smtClean="0"/>
              <a:t>50</a:t>
            </a:r>
            <a:r>
              <a:rPr lang="ko-KR" altLang="en-US" baseline="0" dirty="0" smtClean="0"/>
              <a:t>개가 넘었습니다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모든 컬럼이 특성으로서 유의미하다면 좋겠지만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다중공선성</a:t>
            </a:r>
            <a:r>
              <a:rPr lang="ko-KR" altLang="en-US" baseline="0" dirty="0" smtClean="0"/>
              <a:t> 등의 문제가 발생할 수 있을 것으로 예상되었고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이어지는 발표는 이에 대한 상관관계 분석부터 </a:t>
            </a:r>
            <a:r>
              <a:rPr lang="ko-KR" altLang="en-US" baseline="0" dirty="0" err="1" smtClean="0"/>
              <a:t>우병준</a:t>
            </a:r>
            <a:r>
              <a:rPr lang="ko-KR" altLang="en-US" baseline="0" dirty="0" smtClean="0"/>
              <a:t> 팀원이 맡아 발표하도록 하겠습니다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감사합니다</a:t>
            </a:r>
            <a:r>
              <a:rPr lang="en-US" altLang="ko-KR" baseline="0" dirty="0" smtClean="0"/>
              <a:t>.</a:t>
            </a:r>
            <a:endParaRPr dirty="0"/>
          </a:p>
        </p:txBody>
      </p:sp>
      <p:sp>
        <p:nvSpPr>
          <p:cNvPr id="271" name="Google Shape;271;g31c424d337c_1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1c424d337c_1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31c424d337c_1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1c3581819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mtClean="0">
                <a:solidFill>
                  <a:schemeClr val="dk1"/>
                </a:solidFill>
              </a:rPr>
              <a:t>-------------------------</a:t>
            </a:r>
            <a:endParaRPr lang="en-US" altLang="ko-KR" dirty="0" smtClean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</a:rPr>
              <a:t>최근 </a:t>
            </a:r>
            <a:r>
              <a:rPr lang="en-US" altLang="ko-KR" dirty="0" smtClean="0">
                <a:solidFill>
                  <a:schemeClr val="dk1"/>
                </a:solidFill>
              </a:rPr>
              <a:t>3</a:t>
            </a:r>
            <a:r>
              <a:rPr lang="ko-KR" altLang="en-US" dirty="0" smtClean="0">
                <a:solidFill>
                  <a:schemeClr val="dk1"/>
                </a:solidFill>
              </a:rPr>
              <a:t>개월간의 거래와 최근 </a:t>
            </a:r>
            <a:r>
              <a:rPr lang="en-US" altLang="ko-KR" dirty="0" smtClean="0">
                <a:solidFill>
                  <a:schemeClr val="dk1"/>
                </a:solidFill>
              </a:rPr>
              <a:t>6</a:t>
            </a:r>
            <a:r>
              <a:rPr lang="ko-KR" altLang="en-US" dirty="0" smtClean="0">
                <a:solidFill>
                  <a:schemeClr val="dk1"/>
                </a:solidFill>
              </a:rPr>
              <a:t>개월간의 거래가 서로 높은 상관관계를 나타냄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</a:rPr>
              <a:t>한국은행 기준금리 및 다른 금리들의 상관관계가 아주 높게 나타남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solidFill>
                  <a:schemeClr val="dk1"/>
                </a:solidFill>
              </a:rPr>
              <a:t>0.9</a:t>
            </a:r>
            <a:r>
              <a:rPr lang="ko-KR" altLang="en-US" dirty="0" smtClean="0">
                <a:solidFill>
                  <a:schemeClr val="dk1"/>
                </a:solidFill>
              </a:rPr>
              <a:t>이상만 그래프를 그린 이유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</a:rPr>
              <a:t>상관계수가 </a:t>
            </a:r>
            <a:r>
              <a:rPr lang="en-US" altLang="ko-KR" dirty="0" smtClean="0">
                <a:solidFill>
                  <a:schemeClr val="dk1"/>
                </a:solidFill>
              </a:rPr>
              <a:t>0.9 </a:t>
            </a:r>
            <a:r>
              <a:rPr lang="ko-KR" altLang="en-US" dirty="0" smtClean="0">
                <a:solidFill>
                  <a:schemeClr val="dk1"/>
                </a:solidFill>
              </a:rPr>
              <a:t>이상인 </a:t>
            </a:r>
            <a:r>
              <a:rPr lang="ko-KR" altLang="en-US" dirty="0" err="1" smtClean="0">
                <a:solidFill>
                  <a:schemeClr val="dk1"/>
                </a:solidFill>
              </a:rPr>
              <a:t>특성들만이</a:t>
            </a:r>
            <a:r>
              <a:rPr lang="ko-KR" altLang="en-US" dirty="0" smtClean="0">
                <a:solidFill>
                  <a:schemeClr val="dk1"/>
                </a:solidFill>
              </a:rPr>
              <a:t> </a:t>
            </a:r>
            <a:r>
              <a:rPr lang="ko-KR" altLang="en-US" dirty="0" err="1" smtClean="0">
                <a:solidFill>
                  <a:schemeClr val="dk1"/>
                </a:solidFill>
              </a:rPr>
              <a:t>다중공선성</a:t>
            </a:r>
            <a:r>
              <a:rPr lang="en-US" altLang="ko-KR" dirty="0" smtClean="0">
                <a:solidFill>
                  <a:schemeClr val="dk1"/>
                </a:solidFill>
              </a:rPr>
              <a:t>(</a:t>
            </a:r>
            <a:r>
              <a:rPr lang="en-US" altLang="ko-KR" dirty="0" err="1" smtClean="0">
                <a:solidFill>
                  <a:schemeClr val="dk1"/>
                </a:solidFill>
              </a:rPr>
              <a:t>Multicollinearity</a:t>
            </a:r>
            <a:r>
              <a:rPr lang="en-US" altLang="ko-KR" dirty="0" smtClean="0">
                <a:solidFill>
                  <a:schemeClr val="dk1"/>
                </a:solidFill>
              </a:rPr>
              <a:t>) </a:t>
            </a:r>
            <a:r>
              <a:rPr lang="ko-KR" altLang="en-US" dirty="0" smtClean="0">
                <a:solidFill>
                  <a:schemeClr val="dk1"/>
                </a:solidFill>
              </a:rPr>
              <a:t>문제를 일으킬 가능성이 크기 때문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solidFill>
                  <a:schemeClr val="dk1"/>
                </a:solidFill>
              </a:rPr>
              <a:t>0.9</a:t>
            </a:r>
            <a:r>
              <a:rPr lang="ko-KR" altLang="en-US" dirty="0" smtClean="0">
                <a:solidFill>
                  <a:schemeClr val="dk1"/>
                </a:solidFill>
              </a:rPr>
              <a:t>미만을 제거하지 않은 이유</a:t>
            </a:r>
            <a:r>
              <a:rPr lang="en-US" altLang="ko-KR" dirty="0" smtClean="0">
                <a:solidFill>
                  <a:schemeClr val="dk1"/>
                </a:solidFill>
              </a:rPr>
              <a:t>: </a:t>
            </a:r>
            <a:r>
              <a:rPr lang="ko-KR" altLang="en-US" dirty="0" smtClean="0">
                <a:solidFill>
                  <a:schemeClr val="dk1"/>
                </a:solidFill>
              </a:rPr>
              <a:t>여전히 중요한 정보를 </a:t>
            </a:r>
            <a:r>
              <a:rPr lang="ko-KR" altLang="en-US" dirty="0" err="1" smtClean="0">
                <a:solidFill>
                  <a:schemeClr val="dk1"/>
                </a:solidFill>
              </a:rPr>
              <a:t>제공할수</a:t>
            </a:r>
            <a:r>
              <a:rPr lang="ko-KR" altLang="en-US" dirty="0" smtClean="0">
                <a:solidFill>
                  <a:schemeClr val="dk1"/>
                </a:solidFill>
              </a:rPr>
              <a:t> 있다고 판단했기 때문에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87" name="Google Shape;287;g31c3581819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1c424d337c_5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</a:rPr>
              <a:t>다음은 타겟 변수와 각 피처 간 상관관계를 분석한 결과입니다</a:t>
            </a:r>
            <a:r>
              <a:rPr lang="en-US" altLang="ko-KR" dirty="0" smtClean="0">
                <a:solidFill>
                  <a:schemeClr val="dk1"/>
                </a:solidFill>
              </a:rPr>
              <a:t>. </a:t>
            </a:r>
            <a:r>
              <a:rPr lang="ko-KR" altLang="en-US" dirty="0" smtClean="0">
                <a:solidFill>
                  <a:schemeClr val="dk1"/>
                </a:solidFill>
              </a:rPr>
              <a:t>처음에는 평수가 </a:t>
            </a:r>
            <a:r>
              <a:rPr lang="ko-KR" altLang="en-US" dirty="0" err="1" smtClean="0">
                <a:solidFill>
                  <a:schemeClr val="dk1"/>
                </a:solidFill>
              </a:rPr>
              <a:t>타겟값과</a:t>
            </a:r>
            <a:r>
              <a:rPr lang="ko-KR" altLang="en-US" dirty="0" smtClean="0">
                <a:solidFill>
                  <a:schemeClr val="dk1"/>
                </a:solidFill>
              </a:rPr>
              <a:t> 가장 높은 상관관계를 가질 것이라고 예상했지만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</a:rPr>
              <a:t>분석 결과 월평균 소득이 가장 높은 상관계수를 나타냈습니다</a:t>
            </a:r>
            <a:r>
              <a:rPr lang="en-US" altLang="ko-KR" dirty="0" smtClean="0">
                <a:solidFill>
                  <a:schemeClr val="dk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</a:rPr>
              <a:t>반면</a:t>
            </a:r>
            <a:r>
              <a:rPr lang="en-US" altLang="ko-KR" dirty="0" smtClean="0">
                <a:solidFill>
                  <a:schemeClr val="dk1"/>
                </a:solidFill>
              </a:rPr>
              <a:t>, '</a:t>
            </a:r>
            <a:r>
              <a:rPr lang="ko-KR" altLang="en-US" dirty="0" smtClean="0">
                <a:solidFill>
                  <a:schemeClr val="dk1"/>
                </a:solidFill>
              </a:rPr>
              <a:t>아파트 나이</a:t>
            </a:r>
            <a:r>
              <a:rPr lang="en-US" altLang="ko-KR" dirty="0" smtClean="0">
                <a:solidFill>
                  <a:schemeClr val="dk1"/>
                </a:solidFill>
              </a:rPr>
              <a:t>' </a:t>
            </a:r>
            <a:r>
              <a:rPr lang="ko-KR" altLang="en-US" dirty="0" smtClean="0">
                <a:solidFill>
                  <a:schemeClr val="dk1"/>
                </a:solidFill>
              </a:rPr>
              <a:t>변수는 상관계수가 거의 </a:t>
            </a:r>
            <a:r>
              <a:rPr lang="en-US" altLang="ko-KR" dirty="0" smtClean="0">
                <a:solidFill>
                  <a:schemeClr val="dk1"/>
                </a:solidFill>
              </a:rPr>
              <a:t>0</a:t>
            </a:r>
            <a:r>
              <a:rPr lang="ko-KR" altLang="en-US" dirty="0" smtClean="0">
                <a:solidFill>
                  <a:schemeClr val="dk1"/>
                </a:solidFill>
              </a:rPr>
              <a:t>에 가까워 </a:t>
            </a:r>
            <a:r>
              <a:rPr lang="ko-KR" altLang="en-US" dirty="0" err="1" smtClean="0">
                <a:solidFill>
                  <a:schemeClr val="dk1"/>
                </a:solidFill>
              </a:rPr>
              <a:t>타겟값과의</a:t>
            </a:r>
            <a:r>
              <a:rPr lang="ko-KR" altLang="en-US" dirty="0" smtClean="0">
                <a:solidFill>
                  <a:schemeClr val="dk1"/>
                </a:solidFill>
              </a:rPr>
              <a:t> 직접적인 상관관계가 미미한 것으로 보입니다</a:t>
            </a:r>
            <a:r>
              <a:rPr lang="en-US" altLang="ko-KR" dirty="0" smtClean="0">
                <a:solidFill>
                  <a:schemeClr val="dk1"/>
                </a:solidFill>
              </a:rPr>
              <a:t>. </a:t>
            </a:r>
            <a:r>
              <a:rPr lang="ko-KR" altLang="en-US" dirty="0" smtClean="0">
                <a:solidFill>
                  <a:schemeClr val="dk1"/>
                </a:solidFill>
              </a:rPr>
              <a:t>그럼에도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</a:rPr>
              <a:t>이 변수를 분석에 포함시킨 구체적인 이유는 다음 페이지에서 </a:t>
            </a:r>
            <a:r>
              <a:rPr lang="ko-KR" altLang="en-US" dirty="0" err="1" smtClean="0">
                <a:solidFill>
                  <a:schemeClr val="dk1"/>
                </a:solidFill>
              </a:rPr>
              <a:t>설명드리겠습니다</a:t>
            </a:r>
            <a:r>
              <a:rPr lang="en-US" altLang="ko-KR" dirty="0" smtClean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98" name="Google Shape;298;g31c424d337c_5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1c424d337c_5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>
                <a:solidFill>
                  <a:schemeClr val="dk1"/>
                </a:solidFill>
              </a:rPr>
              <a:t>랜덤포레스트</a:t>
            </a:r>
            <a:r>
              <a:rPr lang="ko-KR" altLang="en-US" dirty="0" smtClean="0">
                <a:solidFill>
                  <a:schemeClr val="dk1"/>
                </a:solidFill>
              </a:rPr>
              <a:t> 모델의 특성중요도를 상위 </a:t>
            </a:r>
            <a:r>
              <a:rPr lang="en-US" altLang="ko-KR" dirty="0" smtClean="0">
                <a:solidFill>
                  <a:schemeClr val="dk1"/>
                </a:solidFill>
              </a:rPr>
              <a:t>10</a:t>
            </a:r>
            <a:r>
              <a:rPr lang="ko-KR" altLang="en-US" dirty="0" smtClean="0">
                <a:solidFill>
                  <a:schemeClr val="dk1"/>
                </a:solidFill>
              </a:rPr>
              <a:t>개의 특성만 시각화를 진행하였으며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</a:rPr>
              <a:t>앞서 보신 </a:t>
            </a:r>
            <a:r>
              <a:rPr lang="ko-KR" altLang="en-US" dirty="0" err="1" smtClean="0">
                <a:solidFill>
                  <a:schemeClr val="dk1"/>
                </a:solidFill>
              </a:rPr>
              <a:t>아파트나이</a:t>
            </a:r>
            <a:r>
              <a:rPr lang="ko-KR" altLang="en-US" dirty="0" smtClean="0">
                <a:solidFill>
                  <a:schemeClr val="dk1"/>
                </a:solidFill>
              </a:rPr>
              <a:t> 컬럼이 상관계수는 낮았지만 다른 특성에 비해 특성중요도가 높게 나타났습니다</a:t>
            </a:r>
            <a:r>
              <a:rPr lang="en-US" altLang="ko-KR" dirty="0" smtClean="0">
                <a:solidFill>
                  <a:schemeClr val="dk1"/>
                </a:solidFill>
              </a:rPr>
              <a:t>. </a:t>
            </a:r>
            <a:r>
              <a:rPr lang="ko-KR" altLang="en-US" dirty="0" smtClean="0">
                <a:solidFill>
                  <a:schemeClr val="dk1"/>
                </a:solidFill>
              </a:rPr>
              <a:t>상관계수는 선형적인 관계만을 반영하는 반면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</a:rPr>
              <a:t>트리 기반 모델은 비선형적인 관계나 변수 간의 상호작용을 잘 포착하기 때문에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</a:rPr>
              <a:t>상관계수가 낮더라도 중요도가 높게 나올 수 있습니다</a:t>
            </a:r>
            <a:r>
              <a:rPr lang="en-US" altLang="ko-KR" dirty="0" smtClean="0">
                <a:solidFill>
                  <a:schemeClr val="dk1"/>
                </a:solidFill>
              </a:rPr>
              <a:t>. </a:t>
            </a:r>
            <a:r>
              <a:rPr lang="ko-KR" altLang="en-US" dirty="0" smtClean="0">
                <a:solidFill>
                  <a:schemeClr val="dk1"/>
                </a:solidFill>
              </a:rPr>
              <a:t>이러한 이유로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</a:rPr>
              <a:t>앞서 보신 상관관계 그래프에서 저희 팀은 특정 변수를 제외하지 않았고</a:t>
            </a:r>
            <a:r>
              <a:rPr lang="en-US" altLang="ko-KR" dirty="0" smtClean="0">
                <a:solidFill>
                  <a:schemeClr val="dk1"/>
                </a:solidFill>
              </a:rPr>
              <a:t>. </a:t>
            </a:r>
            <a:r>
              <a:rPr lang="ko-KR" altLang="en-US" dirty="0" smtClean="0">
                <a:solidFill>
                  <a:schemeClr val="dk1"/>
                </a:solidFill>
              </a:rPr>
              <a:t>상관계수가 낮아도 해당 변수들이 모델 학습에 중요한 기여를 할 수 있음을 고려해 변수를 유지하며 분석을 진행했습니다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09" name="Google Shape;309;g31c424d337c_5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1c424d337c_5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</a:rPr>
              <a:t>다음은 모델 선택 과정입니다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</a:rPr>
              <a:t>각 모델들의 </a:t>
            </a:r>
            <a:r>
              <a:rPr lang="ko-KR" altLang="en-US" dirty="0" err="1" smtClean="0">
                <a:solidFill>
                  <a:schemeClr val="dk1"/>
                </a:solidFill>
              </a:rPr>
              <a:t>결정계수와</a:t>
            </a:r>
            <a:r>
              <a:rPr lang="ko-KR" altLang="en-US" dirty="0" smtClean="0">
                <a:solidFill>
                  <a:schemeClr val="dk1"/>
                </a:solidFill>
              </a:rPr>
              <a:t> </a:t>
            </a:r>
            <a:r>
              <a:rPr lang="en-US" altLang="ko-KR" dirty="0" smtClean="0">
                <a:solidFill>
                  <a:schemeClr val="dk1"/>
                </a:solidFill>
              </a:rPr>
              <a:t>MAE RMSE</a:t>
            </a:r>
            <a:r>
              <a:rPr lang="ko-KR" altLang="en-US" dirty="0" smtClean="0">
                <a:solidFill>
                  <a:schemeClr val="dk1"/>
                </a:solidFill>
              </a:rPr>
              <a:t>를 그래프로 </a:t>
            </a:r>
            <a:r>
              <a:rPr lang="ko-KR" altLang="en-US" dirty="0" err="1" smtClean="0">
                <a:solidFill>
                  <a:schemeClr val="dk1"/>
                </a:solidFill>
              </a:rPr>
              <a:t>그려봤을때</a:t>
            </a:r>
            <a:r>
              <a:rPr lang="ko-KR" altLang="en-US" dirty="0" smtClean="0">
                <a:solidFill>
                  <a:schemeClr val="dk1"/>
                </a:solidFill>
              </a:rPr>
              <a:t> </a:t>
            </a:r>
            <a:r>
              <a:rPr lang="en-US" altLang="ko-KR" dirty="0" smtClean="0">
                <a:solidFill>
                  <a:schemeClr val="dk1"/>
                </a:solidFill>
              </a:rPr>
              <a:t>Linear Regression </a:t>
            </a:r>
            <a:r>
              <a:rPr lang="ko-KR" altLang="en-US" dirty="0" err="1" smtClean="0">
                <a:solidFill>
                  <a:schemeClr val="dk1"/>
                </a:solidFill>
              </a:rPr>
              <a:t>릿지회귀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ko-KR" altLang="en-US" dirty="0" err="1" smtClean="0">
                <a:solidFill>
                  <a:schemeClr val="dk1"/>
                </a:solidFill>
              </a:rPr>
              <a:t>라쏘회귀</a:t>
            </a:r>
            <a:r>
              <a:rPr lang="en-US" altLang="ko-KR" dirty="0" smtClean="0">
                <a:solidFill>
                  <a:schemeClr val="dk1"/>
                </a:solidFill>
              </a:rPr>
              <a:t>,Decision Tree</a:t>
            </a:r>
            <a:r>
              <a:rPr lang="ko-KR" altLang="en-US" dirty="0" smtClean="0">
                <a:solidFill>
                  <a:schemeClr val="dk1"/>
                </a:solidFill>
              </a:rPr>
              <a:t>가 결과 값이 낮게 나왔으며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>
                <a:solidFill>
                  <a:schemeClr val="dk1"/>
                </a:solidFill>
              </a:rPr>
              <a:t>랜덤포레스트와</a:t>
            </a:r>
            <a:r>
              <a:rPr lang="ko-KR" altLang="en-US" dirty="0" smtClean="0">
                <a:solidFill>
                  <a:schemeClr val="dk1"/>
                </a:solidFill>
              </a:rPr>
              <a:t> </a:t>
            </a:r>
            <a:r>
              <a:rPr lang="en-US" altLang="ko-KR" dirty="0" err="1" smtClean="0">
                <a:solidFill>
                  <a:schemeClr val="dk1"/>
                </a:solidFill>
              </a:rPr>
              <a:t>XGBoost</a:t>
            </a:r>
            <a:r>
              <a:rPr lang="ko-KR" altLang="en-US" dirty="0" smtClean="0">
                <a:solidFill>
                  <a:schemeClr val="dk1"/>
                </a:solidFill>
              </a:rPr>
              <a:t>의 </a:t>
            </a:r>
            <a:r>
              <a:rPr lang="ko-KR" altLang="en-US" dirty="0" err="1" smtClean="0">
                <a:solidFill>
                  <a:schemeClr val="dk1"/>
                </a:solidFill>
              </a:rPr>
              <a:t>모델성능이</a:t>
            </a:r>
            <a:r>
              <a:rPr lang="ko-KR" altLang="en-US" dirty="0" smtClean="0">
                <a:solidFill>
                  <a:schemeClr val="dk1"/>
                </a:solidFill>
              </a:rPr>
              <a:t> 좋다고 판단하여 </a:t>
            </a:r>
            <a:r>
              <a:rPr lang="ko-KR" altLang="en-US" dirty="0" err="1" smtClean="0">
                <a:solidFill>
                  <a:schemeClr val="dk1"/>
                </a:solidFill>
              </a:rPr>
              <a:t>랜덤포레스트와</a:t>
            </a:r>
            <a:r>
              <a:rPr lang="ko-KR" altLang="en-US" dirty="0" smtClean="0">
                <a:solidFill>
                  <a:schemeClr val="dk1"/>
                </a:solidFill>
              </a:rPr>
              <a:t> </a:t>
            </a:r>
            <a:r>
              <a:rPr lang="en-US" altLang="ko-KR" dirty="0" err="1" smtClean="0">
                <a:solidFill>
                  <a:schemeClr val="dk1"/>
                </a:solidFill>
              </a:rPr>
              <a:t>XGBoost</a:t>
            </a:r>
            <a:r>
              <a:rPr lang="ko-KR" altLang="en-US" dirty="0" smtClean="0">
                <a:solidFill>
                  <a:schemeClr val="dk1"/>
                </a:solidFill>
              </a:rPr>
              <a:t>모델을 선정하여 모델링을 진행했습니다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20" name="Google Shape;320;g31c424d337c_5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1c424d337c_5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solidFill>
                  <a:schemeClr val="dk1"/>
                </a:solidFill>
              </a:rPr>
              <a:t>"</a:t>
            </a:r>
            <a:r>
              <a:rPr lang="ko-KR" altLang="en-US" dirty="0" smtClean="0">
                <a:solidFill>
                  <a:schemeClr val="dk1"/>
                </a:solidFill>
              </a:rPr>
              <a:t>이번 분석은 </a:t>
            </a:r>
            <a:r>
              <a:rPr lang="en-US" altLang="ko-KR" dirty="0" smtClean="0">
                <a:solidFill>
                  <a:schemeClr val="dk1"/>
                </a:solidFill>
              </a:rPr>
              <a:t>25</a:t>
            </a:r>
            <a:r>
              <a:rPr lang="ko-KR" altLang="en-US" dirty="0" smtClean="0">
                <a:solidFill>
                  <a:schemeClr val="dk1"/>
                </a:solidFill>
              </a:rPr>
              <a:t>만 개의 데이터 중 </a:t>
            </a:r>
            <a:r>
              <a:rPr lang="en-US" altLang="ko-KR" dirty="0" smtClean="0">
                <a:solidFill>
                  <a:schemeClr val="dk1"/>
                </a:solidFill>
              </a:rPr>
              <a:t>15,000</a:t>
            </a:r>
            <a:r>
              <a:rPr lang="ko-KR" altLang="en-US" dirty="0" smtClean="0">
                <a:solidFill>
                  <a:schemeClr val="dk1"/>
                </a:solidFill>
              </a:rPr>
              <a:t>개의 샘플을 사용하여 진행한 </a:t>
            </a:r>
            <a:r>
              <a:rPr lang="ko-KR" altLang="en-US" dirty="0" err="1" smtClean="0">
                <a:solidFill>
                  <a:schemeClr val="dk1"/>
                </a:solidFill>
              </a:rPr>
              <a:t>랜덤포레스트</a:t>
            </a:r>
            <a:r>
              <a:rPr lang="ko-KR" altLang="en-US" dirty="0" smtClean="0">
                <a:solidFill>
                  <a:schemeClr val="dk1"/>
                </a:solidFill>
              </a:rPr>
              <a:t> </a:t>
            </a:r>
            <a:r>
              <a:rPr lang="ko-KR" altLang="en-US" dirty="0" err="1" smtClean="0">
                <a:solidFill>
                  <a:schemeClr val="dk1"/>
                </a:solidFill>
              </a:rPr>
              <a:t>회귀분석입니다</a:t>
            </a:r>
            <a:r>
              <a:rPr lang="en-US" altLang="ko-KR" dirty="0" smtClean="0">
                <a:solidFill>
                  <a:schemeClr val="dk1"/>
                </a:solidFill>
              </a:rPr>
              <a:t>. </a:t>
            </a:r>
            <a:r>
              <a:rPr lang="ko-KR" altLang="en-US" dirty="0" smtClean="0">
                <a:solidFill>
                  <a:schemeClr val="dk1"/>
                </a:solidFill>
              </a:rPr>
              <a:t>훈련 세트의 성능은 </a:t>
            </a:r>
            <a:r>
              <a:rPr lang="en-US" altLang="ko-KR" dirty="0" smtClean="0">
                <a:solidFill>
                  <a:schemeClr val="dk1"/>
                </a:solidFill>
              </a:rPr>
              <a:t>0.984</a:t>
            </a:r>
            <a:r>
              <a:rPr lang="ko-KR" altLang="en-US" dirty="0" smtClean="0">
                <a:solidFill>
                  <a:schemeClr val="dk1"/>
                </a:solidFill>
              </a:rPr>
              <a:t>로 매우 높았고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</a:rPr>
              <a:t>테스트 세트의 성능은 </a:t>
            </a:r>
            <a:r>
              <a:rPr lang="en-US" altLang="ko-KR" dirty="0" smtClean="0">
                <a:solidFill>
                  <a:schemeClr val="dk1"/>
                </a:solidFill>
              </a:rPr>
              <a:t>0.871</a:t>
            </a:r>
            <a:r>
              <a:rPr lang="ko-KR" altLang="en-US" dirty="0" smtClean="0">
                <a:solidFill>
                  <a:schemeClr val="dk1"/>
                </a:solidFill>
              </a:rPr>
              <a:t>로 다소 차이가 있었습니다</a:t>
            </a:r>
            <a:r>
              <a:rPr lang="en-US" altLang="ko-KR" dirty="0" smtClean="0">
                <a:solidFill>
                  <a:schemeClr val="dk1"/>
                </a:solidFill>
              </a:rPr>
              <a:t>. </a:t>
            </a:r>
            <a:r>
              <a:rPr lang="ko-KR" altLang="en-US" dirty="0" smtClean="0">
                <a:solidFill>
                  <a:schemeClr val="dk1"/>
                </a:solidFill>
              </a:rPr>
              <a:t>또한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</a:rPr>
              <a:t>오차율은 </a:t>
            </a:r>
            <a:r>
              <a:rPr lang="en-US" altLang="ko-KR" dirty="0" smtClean="0">
                <a:solidFill>
                  <a:schemeClr val="dk1"/>
                </a:solidFill>
              </a:rPr>
              <a:t>13%</a:t>
            </a:r>
            <a:r>
              <a:rPr lang="ko-KR" altLang="en-US" dirty="0" smtClean="0">
                <a:solidFill>
                  <a:schemeClr val="dk1"/>
                </a:solidFill>
              </a:rPr>
              <a:t>로 나타났습니다</a:t>
            </a:r>
            <a:r>
              <a:rPr lang="en-US" altLang="ko-KR" dirty="0" smtClean="0">
                <a:solidFill>
                  <a:schemeClr val="dk1"/>
                </a:solidFill>
              </a:rPr>
              <a:t>. </a:t>
            </a:r>
            <a:r>
              <a:rPr lang="ko-KR" altLang="en-US" dirty="0" smtClean="0">
                <a:solidFill>
                  <a:schemeClr val="dk1"/>
                </a:solidFill>
              </a:rPr>
              <a:t>이 결과는 모델이 훈련 데이터에 대해서는 매우 잘 맞춰졌지만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</a:rPr>
              <a:t>새로운 데이터에서는 성능이 다소 떨어질 수 있다는 것을 보여줍니다</a:t>
            </a:r>
            <a:r>
              <a:rPr lang="en-US" altLang="ko-KR" dirty="0" smtClean="0">
                <a:solidFill>
                  <a:schemeClr val="dk1"/>
                </a:solidFill>
              </a:rPr>
              <a:t>. </a:t>
            </a:r>
            <a:r>
              <a:rPr lang="ko-KR" altLang="en-US" dirty="0" err="1" smtClean="0">
                <a:solidFill>
                  <a:schemeClr val="dk1"/>
                </a:solidFill>
              </a:rPr>
              <a:t>과적합</a:t>
            </a:r>
            <a:r>
              <a:rPr lang="en-US" altLang="ko-KR" dirty="0" smtClean="0">
                <a:solidFill>
                  <a:schemeClr val="dk1"/>
                </a:solidFill>
              </a:rPr>
              <a:t>(overfitting)</a:t>
            </a:r>
            <a:r>
              <a:rPr lang="ko-KR" altLang="en-US" dirty="0" smtClean="0">
                <a:solidFill>
                  <a:schemeClr val="dk1"/>
                </a:solidFill>
              </a:rPr>
              <a:t>이 발생했을 가능성이 있으며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</a:rPr>
              <a:t>모델의 일반화 능력을 향상시키기 위한 추가적인 조치를 위해 </a:t>
            </a:r>
            <a:r>
              <a:rPr lang="ko-KR" altLang="en-US" dirty="0" err="1" smtClean="0">
                <a:solidFill>
                  <a:schemeClr val="dk1"/>
                </a:solidFill>
              </a:rPr>
              <a:t>교차검증을</a:t>
            </a:r>
            <a:r>
              <a:rPr lang="ko-KR" altLang="en-US" dirty="0" smtClean="0">
                <a:solidFill>
                  <a:schemeClr val="dk1"/>
                </a:solidFill>
              </a:rPr>
              <a:t> 시행했습니다</a:t>
            </a:r>
            <a:endParaRPr dirty="0"/>
          </a:p>
        </p:txBody>
      </p:sp>
      <p:sp>
        <p:nvSpPr>
          <p:cNvPr id="331" name="Google Shape;331;g31c424d337c_5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1c424d337c_5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solidFill>
                  <a:schemeClr val="dk1"/>
                </a:solidFill>
              </a:rPr>
              <a:t>"</a:t>
            </a:r>
            <a:r>
              <a:rPr lang="ko-KR" altLang="en-US" dirty="0" err="1" smtClean="0">
                <a:solidFill>
                  <a:schemeClr val="dk1"/>
                </a:solidFill>
              </a:rPr>
              <a:t>교차검증</a:t>
            </a:r>
            <a:r>
              <a:rPr lang="ko-KR" altLang="en-US" dirty="0" smtClean="0">
                <a:solidFill>
                  <a:schemeClr val="dk1"/>
                </a:solidFill>
              </a:rPr>
              <a:t> 결과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</a:rPr>
              <a:t>각 </a:t>
            </a:r>
            <a:r>
              <a:rPr lang="ko-KR" altLang="en-US" dirty="0" err="1" smtClean="0">
                <a:solidFill>
                  <a:schemeClr val="dk1"/>
                </a:solidFill>
              </a:rPr>
              <a:t>폴드에서의</a:t>
            </a:r>
            <a:r>
              <a:rPr lang="ko-KR" altLang="en-US" dirty="0" smtClean="0">
                <a:solidFill>
                  <a:schemeClr val="dk1"/>
                </a:solidFill>
              </a:rPr>
              <a:t> 점수가 비슷하게 나타났습니다</a:t>
            </a:r>
            <a:r>
              <a:rPr lang="en-US" altLang="ko-KR" dirty="0" smtClean="0">
                <a:solidFill>
                  <a:schemeClr val="dk1"/>
                </a:solidFill>
              </a:rPr>
              <a:t>. </a:t>
            </a:r>
            <a:r>
              <a:rPr lang="ko-KR" altLang="en-US" dirty="0" smtClean="0">
                <a:solidFill>
                  <a:schemeClr val="dk1"/>
                </a:solidFill>
              </a:rPr>
              <a:t>이는 모델이 </a:t>
            </a:r>
            <a:r>
              <a:rPr lang="ko-KR" altLang="en-US" dirty="0" err="1" smtClean="0">
                <a:solidFill>
                  <a:schemeClr val="dk1"/>
                </a:solidFill>
              </a:rPr>
              <a:t>데이터셋에</a:t>
            </a:r>
            <a:r>
              <a:rPr lang="ko-KR" altLang="en-US" dirty="0" smtClean="0">
                <a:solidFill>
                  <a:schemeClr val="dk1"/>
                </a:solidFill>
              </a:rPr>
              <a:t> 대해 안정적으로 학습되었음을 의미하며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</a:rPr>
              <a:t>훈련 세트와 검증 세트 간의 성능 차이가 크지 않아 모델의 일반화 성능이 우수함을 보여줍니다</a:t>
            </a:r>
            <a:r>
              <a:rPr lang="en-US" altLang="ko-KR" dirty="0" smtClean="0">
                <a:solidFill>
                  <a:schemeClr val="dk1"/>
                </a:solidFill>
              </a:rPr>
              <a:t>. </a:t>
            </a:r>
            <a:r>
              <a:rPr lang="ko-KR" altLang="en-US" dirty="0" smtClean="0">
                <a:solidFill>
                  <a:schemeClr val="dk1"/>
                </a:solidFill>
              </a:rPr>
              <a:t>따라서 모델이 다양한 데이터에서도 일관된 성능을 유지할 수 있음을 확인할 수 있습니다</a:t>
            </a:r>
            <a:r>
              <a:rPr lang="en-US" altLang="ko-KR" dirty="0" smtClean="0">
                <a:solidFill>
                  <a:schemeClr val="dk1"/>
                </a:solidFill>
              </a:rPr>
              <a:t>."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53" name="Google Shape;353;g31c424d337c_5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1c424d337c_5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</a:rPr>
              <a:t>다음은 그리드 </a:t>
            </a:r>
            <a:r>
              <a:rPr lang="ko-KR" altLang="en-US" dirty="0" err="1" smtClean="0">
                <a:solidFill>
                  <a:schemeClr val="dk1"/>
                </a:solidFill>
              </a:rPr>
              <a:t>서치를</a:t>
            </a:r>
            <a:r>
              <a:rPr lang="ko-KR" altLang="en-US" dirty="0" smtClean="0">
                <a:solidFill>
                  <a:schemeClr val="dk1"/>
                </a:solidFill>
              </a:rPr>
              <a:t> 통해 최적의 </a:t>
            </a:r>
            <a:r>
              <a:rPr lang="ko-KR" altLang="en-US" dirty="0" err="1" smtClean="0">
                <a:solidFill>
                  <a:schemeClr val="dk1"/>
                </a:solidFill>
              </a:rPr>
              <a:t>하이퍼파라미터</a:t>
            </a:r>
            <a:r>
              <a:rPr lang="ko-KR" altLang="en-US" dirty="0" smtClean="0">
                <a:solidFill>
                  <a:schemeClr val="dk1"/>
                </a:solidFill>
              </a:rPr>
              <a:t> 값을 찾고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</a:rPr>
              <a:t>모델의 성능을 향상시키기 위한 작업을 진행한 결과입니다</a:t>
            </a:r>
            <a:r>
              <a:rPr lang="en-US" altLang="ko-KR" dirty="0" smtClean="0">
                <a:solidFill>
                  <a:schemeClr val="dk1"/>
                </a:solidFill>
              </a:rPr>
              <a:t>. </a:t>
            </a:r>
            <a:r>
              <a:rPr lang="ko-KR" altLang="en-US" dirty="0" smtClean="0">
                <a:solidFill>
                  <a:schemeClr val="dk1"/>
                </a:solidFill>
              </a:rPr>
              <a:t>그래프를 통해 확인해본 결과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</a:rPr>
              <a:t>추가적인 작업은 필요하지 않다고 판단되었으며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ko-KR" altLang="en-US" dirty="0" err="1" smtClean="0">
                <a:solidFill>
                  <a:schemeClr val="dk1"/>
                </a:solidFill>
              </a:rPr>
              <a:t>하이퍼파라미터</a:t>
            </a:r>
            <a:r>
              <a:rPr lang="ko-KR" altLang="en-US" dirty="0" smtClean="0">
                <a:solidFill>
                  <a:schemeClr val="dk1"/>
                </a:solidFill>
              </a:rPr>
              <a:t> 튜닝 후에도 성능이 크게 변하지 않았습니다</a:t>
            </a:r>
            <a:r>
              <a:rPr lang="en-US" altLang="ko-KR" dirty="0" smtClean="0">
                <a:solidFill>
                  <a:schemeClr val="dk1"/>
                </a:solidFill>
              </a:rPr>
              <a:t>. </a:t>
            </a:r>
            <a:r>
              <a:rPr lang="ko-KR" altLang="en-US" dirty="0" smtClean="0">
                <a:solidFill>
                  <a:schemeClr val="dk1"/>
                </a:solidFill>
              </a:rPr>
              <a:t>이는 모델이 이미 최적의 상태에 근접해 있음을 나타내며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</a:rPr>
              <a:t>현재로서는 더 이상의 튜닝이 큰 성능 향상에 기여하지 않을 가능성이 큽니다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>
                <a:solidFill>
                  <a:schemeClr val="dk1"/>
                </a:solidFill>
              </a:rPr>
              <a:t>하이퍼</a:t>
            </a:r>
            <a:r>
              <a:rPr lang="ko-KR" altLang="en-US" dirty="0" smtClean="0">
                <a:solidFill>
                  <a:schemeClr val="dk1"/>
                </a:solidFill>
              </a:rPr>
              <a:t> </a:t>
            </a:r>
            <a:r>
              <a:rPr lang="ko-KR" altLang="en-US" dirty="0" err="1" smtClean="0">
                <a:solidFill>
                  <a:schemeClr val="dk1"/>
                </a:solidFill>
              </a:rPr>
              <a:t>파라미터</a:t>
            </a:r>
            <a:r>
              <a:rPr lang="ko-KR" altLang="en-US" dirty="0" smtClean="0">
                <a:solidFill>
                  <a:schemeClr val="dk1"/>
                </a:solidFill>
              </a:rPr>
              <a:t> 튜닝을 통해 </a:t>
            </a:r>
            <a:r>
              <a:rPr lang="ko-KR" altLang="en-US" dirty="0" err="1" smtClean="0">
                <a:solidFill>
                  <a:schemeClr val="dk1"/>
                </a:solidFill>
              </a:rPr>
              <a:t>과적합</a:t>
            </a:r>
            <a:r>
              <a:rPr lang="ko-KR" altLang="en-US" dirty="0" smtClean="0">
                <a:solidFill>
                  <a:schemeClr val="dk1"/>
                </a:solidFill>
              </a:rPr>
              <a:t> 문제를 </a:t>
            </a:r>
            <a:r>
              <a:rPr lang="ko-KR" altLang="en-US" dirty="0" err="1" smtClean="0">
                <a:solidFill>
                  <a:schemeClr val="dk1"/>
                </a:solidFill>
              </a:rPr>
              <a:t>해결하려했으나</a:t>
            </a:r>
            <a:r>
              <a:rPr lang="ko-KR" altLang="en-US" dirty="0" smtClean="0">
                <a:solidFill>
                  <a:schemeClr val="dk1"/>
                </a:solidFill>
              </a:rPr>
              <a:t> 성능이 크게 달라지지 않았습니다</a:t>
            </a:r>
            <a:r>
              <a:rPr lang="en-US" altLang="ko-KR" dirty="0" smtClean="0">
                <a:solidFill>
                  <a:schemeClr val="dk1"/>
                </a:solidFill>
              </a:rPr>
              <a:t>.</a:t>
            </a:r>
            <a:r>
              <a:rPr lang="ko-KR" altLang="en-US" dirty="0" smtClean="0">
                <a:solidFill>
                  <a:schemeClr val="dk1"/>
                </a:solidFill>
              </a:rPr>
              <a:t>이러한 결과는 현재 데이터 및 모델 구조에서 </a:t>
            </a:r>
            <a:r>
              <a:rPr lang="ko-KR" altLang="en-US" dirty="0" err="1" smtClean="0">
                <a:solidFill>
                  <a:schemeClr val="dk1"/>
                </a:solidFill>
              </a:rPr>
              <a:t>하이퍼파라미터</a:t>
            </a:r>
            <a:r>
              <a:rPr lang="ko-KR" altLang="en-US" dirty="0" smtClean="0">
                <a:solidFill>
                  <a:schemeClr val="dk1"/>
                </a:solidFill>
              </a:rPr>
              <a:t> 튜닝만으로는 </a:t>
            </a:r>
            <a:r>
              <a:rPr lang="ko-KR" altLang="en-US" dirty="0" err="1" smtClean="0">
                <a:solidFill>
                  <a:schemeClr val="dk1"/>
                </a:solidFill>
              </a:rPr>
              <a:t>과적합</a:t>
            </a:r>
            <a:r>
              <a:rPr lang="ko-KR" altLang="en-US" dirty="0" smtClean="0">
                <a:solidFill>
                  <a:schemeClr val="dk1"/>
                </a:solidFill>
              </a:rPr>
              <a:t> 문제를 완전히 해결하기 어렵다는 점을 보여줍니다</a:t>
            </a:r>
            <a:r>
              <a:rPr lang="en-US" altLang="ko-KR" dirty="0" smtClean="0">
                <a:solidFill>
                  <a:schemeClr val="dk1"/>
                </a:solidFill>
              </a:rPr>
              <a:t>. </a:t>
            </a:r>
            <a:r>
              <a:rPr lang="ko-KR" altLang="en-US" dirty="0" smtClean="0">
                <a:solidFill>
                  <a:schemeClr val="dk1"/>
                </a:solidFill>
              </a:rPr>
              <a:t>데이터 증강</a:t>
            </a:r>
            <a:r>
              <a:rPr lang="en-US" altLang="ko-KR" dirty="0" smtClean="0">
                <a:solidFill>
                  <a:schemeClr val="dk1"/>
                </a:solidFill>
              </a:rPr>
              <a:t>(data augmentation), </a:t>
            </a:r>
            <a:r>
              <a:rPr lang="ko-KR" altLang="en-US" dirty="0" smtClean="0">
                <a:solidFill>
                  <a:schemeClr val="dk1"/>
                </a:solidFill>
              </a:rPr>
              <a:t>또는 </a:t>
            </a:r>
            <a:r>
              <a:rPr lang="en-US" altLang="ko-KR" dirty="0" smtClean="0">
                <a:solidFill>
                  <a:schemeClr val="dk1"/>
                </a:solidFill>
              </a:rPr>
              <a:t>feature</a:t>
            </a:r>
            <a:r>
              <a:rPr lang="ko-KR" altLang="en-US" dirty="0" smtClean="0">
                <a:solidFill>
                  <a:schemeClr val="dk1"/>
                </a:solidFill>
              </a:rPr>
              <a:t>의 추가적인 수집이  필요하다고 판단되지만 시간이 부족하여 </a:t>
            </a:r>
            <a:r>
              <a:rPr lang="ko-KR" altLang="en-US" dirty="0" err="1" smtClean="0">
                <a:solidFill>
                  <a:schemeClr val="dk1"/>
                </a:solidFill>
              </a:rPr>
              <a:t>마무리해야했습니다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64" name="Google Shape;364;g31c424d337c_5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목차를 보시면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프로젝트 개요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팀원의 역할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수행절차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전처리 및 모델링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자체평가 순으로 발표가 진행됩니다</a:t>
            </a:r>
            <a:r>
              <a:rPr lang="en-US" altLang="ko-KR" baseline="0" dirty="0" smtClean="0"/>
              <a:t>.</a:t>
            </a:r>
            <a:endParaRPr dirty="0"/>
          </a:p>
        </p:txBody>
      </p:sp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1c424d337c_5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solidFill>
                  <a:schemeClr val="dk1"/>
                </a:solidFill>
              </a:rPr>
              <a:t>"</a:t>
            </a:r>
            <a:r>
              <a:rPr lang="ko-KR" altLang="en-US" dirty="0" smtClean="0">
                <a:solidFill>
                  <a:schemeClr val="dk1"/>
                </a:solidFill>
              </a:rPr>
              <a:t>다음은 </a:t>
            </a:r>
            <a:r>
              <a:rPr lang="ko-KR" altLang="en-US" dirty="0" err="1" smtClean="0">
                <a:solidFill>
                  <a:schemeClr val="dk1"/>
                </a:solidFill>
              </a:rPr>
              <a:t>샘플링하지</a:t>
            </a:r>
            <a:r>
              <a:rPr lang="ko-KR" altLang="en-US" dirty="0" smtClean="0">
                <a:solidFill>
                  <a:schemeClr val="dk1"/>
                </a:solidFill>
              </a:rPr>
              <a:t> 않은 나머지 </a:t>
            </a:r>
            <a:r>
              <a:rPr lang="en-US" altLang="ko-KR" dirty="0" smtClean="0">
                <a:solidFill>
                  <a:schemeClr val="dk1"/>
                </a:solidFill>
              </a:rPr>
              <a:t>25</a:t>
            </a:r>
            <a:r>
              <a:rPr lang="ko-KR" altLang="en-US" dirty="0" smtClean="0">
                <a:solidFill>
                  <a:schemeClr val="dk1"/>
                </a:solidFill>
              </a:rPr>
              <a:t>만 개의 데이터를 사용하여 최적화된 모델을 시행한 결과입니다</a:t>
            </a:r>
            <a:r>
              <a:rPr lang="en-US" altLang="ko-KR" dirty="0" smtClean="0">
                <a:solidFill>
                  <a:schemeClr val="dk1"/>
                </a:solidFill>
              </a:rPr>
              <a:t>. </a:t>
            </a:r>
            <a:r>
              <a:rPr lang="ko-KR" altLang="en-US" dirty="0" smtClean="0">
                <a:solidFill>
                  <a:schemeClr val="dk1"/>
                </a:solidFill>
              </a:rPr>
              <a:t>이 모델의 </a:t>
            </a:r>
            <a:r>
              <a:rPr lang="ko-KR" altLang="en-US" dirty="0" err="1" smtClean="0">
                <a:solidFill>
                  <a:schemeClr val="dk1"/>
                </a:solidFill>
              </a:rPr>
              <a:t>결정계수</a:t>
            </a:r>
            <a:r>
              <a:rPr lang="ko-KR" altLang="en-US" dirty="0" smtClean="0">
                <a:solidFill>
                  <a:schemeClr val="dk1"/>
                </a:solidFill>
              </a:rPr>
              <a:t> 값은 </a:t>
            </a:r>
            <a:r>
              <a:rPr lang="en-US" altLang="ko-KR" dirty="0" smtClean="0">
                <a:solidFill>
                  <a:schemeClr val="dk1"/>
                </a:solidFill>
              </a:rPr>
              <a:t>0.891</a:t>
            </a:r>
            <a:r>
              <a:rPr lang="ko-KR" altLang="en-US" dirty="0" smtClean="0">
                <a:solidFill>
                  <a:schemeClr val="dk1"/>
                </a:solidFill>
              </a:rPr>
              <a:t>로 나타났으며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</a:rPr>
              <a:t>오차율은 </a:t>
            </a:r>
            <a:r>
              <a:rPr lang="en-US" altLang="ko-KR" dirty="0" smtClean="0">
                <a:solidFill>
                  <a:schemeClr val="dk1"/>
                </a:solidFill>
              </a:rPr>
              <a:t>0.128</a:t>
            </a:r>
            <a:r>
              <a:rPr lang="ko-KR" altLang="en-US" dirty="0" smtClean="0">
                <a:solidFill>
                  <a:schemeClr val="dk1"/>
                </a:solidFill>
              </a:rPr>
              <a:t>로 이전보다 성능이 소폭 향상된 것을 확인할 수 있습니다</a:t>
            </a:r>
            <a:r>
              <a:rPr lang="en-US" altLang="ko-KR" dirty="0" smtClean="0">
                <a:solidFill>
                  <a:schemeClr val="dk1"/>
                </a:solidFill>
              </a:rPr>
              <a:t>. </a:t>
            </a:r>
            <a:r>
              <a:rPr lang="ko-KR" altLang="en-US" dirty="0" smtClean="0">
                <a:solidFill>
                  <a:schemeClr val="dk1"/>
                </a:solidFill>
              </a:rPr>
              <a:t>이는 전체 데이터를 사용한 모델이 보다 일반화된 성능을 보였음을 나타냅니다</a:t>
            </a:r>
            <a:r>
              <a:rPr lang="en-US" altLang="ko-KR" dirty="0" smtClean="0">
                <a:solidFill>
                  <a:schemeClr val="dk1"/>
                </a:solidFill>
              </a:rPr>
              <a:t>.</a:t>
            </a:r>
            <a:endParaRPr dirty="0"/>
          </a:p>
        </p:txBody>
      </p:sp>
      <p:sp>
        <p:nvSpPr>
          <p:cNvPr id="375" name="Google Shape;375;g31c424d337c_5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1c424d337c_5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solidFill>
                  <a:schemeClr val="dk1"/>
                </a:solidFill>
              </a:rPr>
              <a:t>"</a:t>
            </a:r>
            <a:r>
              <a:rPr lang="ko-KR" altLang="en-US" dirty="0" smtClean="0">
                <a:solidFill>
                  <a:schemeClr val="dk1"/>
                </a:solidFill>
              </a:rPr>
              <a:t>이번 분석은 </a:t>
            </a:r>
            <a:r>
              <a:rPr lang="en-US" altLang="ko-KR" dirty="0" err="1" smtClean="0">
                <a:solidFill>
                  <a:schemeClr val="dk1"/>
                </a:solidFill>
              </a:rPr>
              <a:t>XGBoost</a:t>
            </a:r>
            <a:r>
              <a:rPr lang="en-US" altLang="ko-KR" dirty="0" smtClean="0">
                <a:solidFill>
                  <a:schemeClr val="dk1"/>
                </a:solidFill>
              </a:rPr>
              <a:t> </a:t>
            </a:r>
            <a:r>
              <a:rPr lang="ko-KR" altLang="en-US" dirty="0" smtClean="0">
                <a:solidFill>
                  <a:schemeClr val="dk1"/>
                </a:solidFill>
              </a:rPr>
              <a:t>회귀분석을 사용하여 진행했습니다</a:t>
            </a:r>
            <a:r>
              <a:rPr lang="en-US" altLang="ko-KR" dirty="0" smtClean="0">
                <a:solidFill>
                  <a:schemeClr val="dk1"/>
                </a:solidFill>
              </a:rPr>
              <a:t>. </a:t>
            </a:r>
            <a:r>
              <a:rPr lang="ko-KR" altLang="en-US" dirty="0" err="1" smtClean="0">
                <a:solidFill>
                  <a:schemeClr val="dk1"/>
                </a:solidFill>
              </a:rPr>
              <a:t>랜덤포레스트와</a:t>
            </a:r>
            <a:r>
              <a:rPr lang="ko-KR" altLang="en-US" dirty="0" smtClean="0">
                <a:solidFill>
                  <a:schemeClr val="dk1"/>
                </a:solidFill>
              </a:rPr>
              <a:t> 마찬가지로 샘플링을 통해 </a:t>
            </a:r>
            <a:r>
              <a:rPr lang="en-US" altLang="ko-KR" dirty="0" smtClean="0">
                <a:solidFill>
                  <a:schemeClr val="dk1"/>
                </a:solidFill>
              </a:rPr>
              <a:t>15,000</a:t>
            </a:r>
            <a:r>
              <a:rPr lang="ko-KR" altLang="en-US" dirty="0" smtClean="0">
                <a:solidFill>
                  <a:schemeClr val="dk1"/>
                </a:solidFill>
              </a:rPr>
              <a:t>개의 데이터를 분석에 사용하였으며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</a:rPr>
              <a:t>그 결과 훈련 성능은 </a:t>
            </a:r>
            <a:r>
              <a:rPr lang="en-US" altLang="ko-KR" dirty="0" smtClean="0">
                <a:solidFill>
                  <a:schemeClr val="dk1"/>
                </a:solidFill>
              </a:rPr>
              <a:t>0.982, </a:t>
            </a:r>
            <a:r>
              <a:rPr lang="ko-KR" altLang="en-US" dirty="0" smtClean="0">
                <a:solidFill>
                  <a:schemeClr val="dk1"/>
                </a:solidFill>
              </a:rPr>
              <a:t>테스트 세트 성능은 </a:t>
            </a:r>
            <a:r>
              <a:rPr lang="en-US" altLang="ko-KR" dirty="0" smtClean="0">
                <a:solidFill>
                  <a:schemeClr val="dk1"/>
                </a:solidFill>
              </a:rPr>
              <a:t>0.936</a:t>
            </a:r>
            <a:r>
              <a:rPr lang="ko-KR" altLang="en-US" dirty="0" smtClean="0">
                <a:solidFill>
                  <a:schemeClr val="dk1"/>
                </a:solidFill>
              </a:rPr>
              <a:t>으로 나타났습니다</a:t>
            </a:r>
            <a:r>
              <a:rPr lang="en-US" altLang="ko-KR" dirty="0" smtClean="0">
                <a:solidFill>
                  <a:schemeClr val="dk1"/>
                </a:solidFill>
              </a:rPr>
              <a:t>. </a:t>
            </a:r>
            <a:r>
              <a:rPr lang="ko-KR" altLang="en-US" dirty="0" smtClean="0">
                <a:solidFill>
                  <a:schemeClr val="dk1"/>
                </a:solidFill>
              </a:rPr>
              <a:t>오차율은 </a:t>
            </a:r>
            <a:r>
              <a:rPr lang="en-US" altLang="ko-KR" dirty="0" smtClean="0">
                <a:solidFill>
                  <a:schemeClr val="dk1"/>
                </a:solidFill>
              </a:rPr>
              <a:t>0.105</a:t>
            </a:r>
            <a:r>
              <a:rPr lang="ko-KR" altLang="en-US" dirty="0" smtClean="0">
                <a:solidFill>
                  <a:schemeClr val="dk1"/>
                </a:solidFill>
              </a:rPr>
              <a:t>로 계산되었습니다</a:t>
            </a:r>
            <a:r>
              <a:rPr lang="en-US" altLang="ko-KR" dirty="0" smtClean="0">
                <a:solidFill>
                  <a:schemeClr val="dk1"/>
                </a:solidFill>
              </a:rPr>
              <a:t>. </a:t>
            </a:r>
            <a:r>
              <a:rPr lang="ko-KR" altLang="en-US" dirty="0" err="1" smtClean="0">
                <a:solidFill>
                  <a:schemeClr val="dk1"/>
                </a:solidFill>
              </a:rPr>
              <a:t>랜덤포레스트와</a:t>
            </a:r>
            <a:r>
              <a:rPr lang="ko-KR" altLang="en-US" dirty="0" smtClean="0">
                <a:solidFill>
                  <a:schemeClr val="dk1"/>
                </a:solidFill>
              </a:rPr>
              <a:t> 비교했을 때 </a:t>
            </a:r>
            <a:r>
              <a:rPr lang="en-US" altLang="ko-KR" dirty="0" err="1" smtClean="0">
                <a:solidFill>
                  <a:schemeClr val="dk1"/>
                </a:solidFill>
              </a:rPr>
              <a:t>XGBoost</a:t>
            </a:r>
            <a:r>
              <a:rPr lang="en-US" altLang="ko-KR" dirty="0" smtClean="0">
                <a:solidFill>
                  <a:schemeClr val="dk1"/>
                </a:solidFill>
              </a:rPr>
              <a:t> </a:t>
            </a:r>
            <a:r>
              <a:rPr lang="ko-KR" altLang="en-US" dirty="0" smtClean="0">
                <a:solidFill>
                  <a:schemeClr val="dk1"/>
                </a:solidFill>
              </a:rPr>
              <a:t>모델이 더 나은 성능을 보인 것으로 확인되었습니다</a:t>
            </a:r>
            <a:endParaRPr dirty="0"/>
          </a:p>
        </p:txBody>
      </p:sp>
      <p:sp>
        <p:nvSpPr>
          <p:cNvPr id="397" name="Google Shape;397;g31c424d337c_5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1c424d337c_5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</a:rPr>
              <a:t>다음은 </a:t>
            </a:r>
            <a:r>
              <a:rPr lang="ko-KR" altLang="en-US" dirty="0" err="1" smtClean="0">
                <a:solidFill>
                  <a:schemeClr val="dk1"/>
                </a:solidFill>
              </a:rPr>
              <a:t>교차검증을</a:t>
            </a:r>
            <a:r>
              <a:rPr lang="ko-KR" altLang="en-US" dirty="0" smtClean="0">
                <a:solidFill>
                  <a:schemeClr val="dk1"/>
                </a:solidFill>
              </a:rPr>
              <a:t> 통해 모델의 일반화 성능을 확인한 결과입니다</a:t>
            </a:r>
            <a:r>
              <a:rPr lang="en-US" altLang="ko-KR" dirty="0" smtClean="0">
                <a:solidFill>
                  <a:schemeClr val="dk1"/>
                </a:solidFill>
              </a:rPr>
              <a:t>. </a:t>
            </a:r>
            <a:r>
              <a:rPr lang="ko-KR" altLang="en-US" dirty="0" smtClean="0">
                <a:solidFill>
                  <a:schemeClr val="dk1"/>
                </a:solidFill>
              </a:rPr>
              <a:t>그래프를 보시면 값의 변동이 적고 일정하게 유지되는 것을 확인할 수 있습니다</a:t>
            </a:r>
            <a:r>
              <a:rPr lang="en-US" altLang="ko-KR" dirty="0" smtClean="0">
                <a:solidFill>
                  <a:schemeClr val="dk1"/>
                </a:solidFill>
              </a:rPr>
              <a:t>. </a:t>
            </a:r>
            <a:r>
              <a:rPr lang="ko-KR" altLang="en-US" dirty="0" smtClean="0">
                <a:solidFill>
                  <a:schemeClr val="dk1"/>
                </a:solidFill>
              </a:rPr>
              <a:t>이는 모델이 다양한 데이터셋에서 일관되게 좋은 성능을 보이며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ko-KR" altLang="en-US" dirty="0" err="1" smtClean="0">
                <a:solidFill>
                  <a:schemeClr val="dk1"/>
                </a:solidFill>
              </a:rPr>
              <a:t>과적합</a:t>
            </a:r>
            <a:r>
              <a:rPr lang="ko-KR" altLang="en-US" dirty="0" smtClean="0">
                <a:solidFill>
                  <a:schemeClr val="dk1"/>
                </a:solidFill>
              </a:rPr>
              <a:t> 없이 일반화가 잘 된 상태로 보여집니다</a:t>
            </a:r>
            <a:r>
              <a:rPr lang="en-US" altLang="ko-KR" dirty="0" smtClean="0">
                <a:solidFill>
                  <a:schemeClr val="dk1"/>
                </a:solidFill>
              </a:rPr>
              <a:t>.."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19" name="Google Shape;419;g31c424d337c_5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1c424d337c_5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solidFill>
                  <a:schemeClr val="dk1"/>
                </a:solidFill>
              </a:rPr>
              <a:t>"</a:t>
            </a:r>
            <a:r>
              <a:rPr lang="ko-KR" altLang="en-US" dirty="0" err="1" smtClean="0">
                <a:solidFill>
                  <a:schemeClr val="dk1"/>
                </a:solidFill>
              </a:rPr>
              <a:t>랜덤포레스트와</a:t>
            </a:r>
            <a:r>
              <a:rPr lang="ko-KR" altLang="en-US" dirty="0" smtClean="0">
                <a:solidFill>
                  <a:schemeClr val="dk1"/>
                </a:solidFill>
              </a:rPr>
              <a:t> 마찬가지로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en-US" altLang="ko-KR" dirty="0" err="1" smtClean="0">
                <a:solidFill>
                  <a:schemeClr val="dk1"/>
                </a:solidFill>
              </a:rPr>
              <a:t>XGBoost</a:t>
            </a:r>
            <a:r>
              <a:rPr lang="ko-KR" altLang="en-US" dirty="0" smtClean="0">
                <a:solidFill>
                  <a:schemeClr val="dk1"/>
                </a:solidFill>
              </a:rPr>
              <a:t>에서도 그리드 </a:t>
            </a:r>
            <a:r>
              <a:rPr lang="ko-KR" altLang="en-US" dirty="0" err="1" smtClean="0">
                <a:solidFill>
                  <a:schemeClr val="dk1"/>
                </a:solidFill>
              </a:rPr>
              <a:t>서치를</a:t>
            </a:r>
            <a:r>
              <a:rPr lang="ko-KR" altLang="en-US" dirty="0" smtClean="0">
                <a:solidFill>
                  <a:schemeClr val="dk1"/>
                </a:solidFill>
              </a:rPr>
              <a:t> 활용하여 최적의 </a:t>
            </a:r>
            <a:r>
              <a:rPr lang="ko-KR" altLang="en-US" dirty="0" err="1" smtClean="0">
                <a:solidFill>
                  <a:schemeClr val="dk1"/>
                </a:solidFill>
              </a:rPr>
              <a:t>하이퍼파라미터</a:t>
            </a:r>
            <a:r>
              <a:rPr lang="ko-KR" altLang="en-US" dirty="0" smtClean="0">
                <a:solidFill>
                  <a:schemeClr val="dk1"/>
                </a:solidFill>
              </a:rPr>
              <a:t> 값을 탐색하였습니다</a:t>
            </a:r>
            <a:r>
              <a:rPr lang="en-US" altLang="ko-KR" dirty="0" smtClean="0">
                <a:solidFill>
                  <a:schemeClr val="dk1"/>
                </a:solidFill>
              </a:rPr>
              <a:t>. </a:t>
            </a:r>
            <a:r>
              <a:rPr lang="ko-KR" altLang="en-US" dirty="0" smtClean="0">
                <a:solidFill>
                  <a:schemeClr val="dk1"/>
                </a:solidFill>
              </a:rPr>
              <a:t>분석 결과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en-US" altLang="ko-KR" dirty="0" err="1" smtClean="0">
                <a:solidFill>
                  <a:schemeClr val="dk1"/>
                </a:solidFill>
              </a:rPr>
              <a:t>n_estimators</a:t>
            </a:r>
            <a:r>
              <a:rPr lang="ko-KR" altLang="en-US" dirty="0" smtClean="0">
                <a:solidFill>
                  <a:schemeClr val="dk1"/>
                </a:solidFill>
              </a:rPr>
              <a:t>가 최댓값인 </a:t>
            </a:r>
            <a:r>
              <a:rPr lang="en-US" altLang="ko-KR" dirty="0" smtClean="0">
                <a:solidFill>
                  <a:schemeClr val="dk1"/>
                </a:solidFill>
              </a:rPr>
              <a:t>500</a:t>
            </a:r>
            <a:r>
              <a:rPr lang="ko-KR" altLang="en-US" dirty="0" smtClean="0">
                <a:solidFill>
                  <a:schemeClr val="dk1"/>
                </a:solidFill>
              </a:rPr>
              <a:t>일 때 그래프가 </a:t>
            </a:r>
            <a:r>
              <a:rPr lang="ko-KR" altLang="en-US" dirty="0" err="1" smtClean="0">
                <a:solidFill>
                  <a:schemeClr val="dk1"/>
                </a:solidFill>
              </a:rPr>
              <a:t>우상향하는</a:t>
            </a:r>
            <a:r>
              <a:rPr lang="ko-KR" altLang="en-US" dirty="0" smtClean="0">
                <a:solidFill>
                  <a:schemeClr val="dk1"/>
                </a:solidFill>
              </a:rPr>
              <a:t> 경향을 보였으며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en-US" altLang="ko-KR" dirty="0" err="1" smtClean="0">
                <a:solidFill>
                  <a:schemeClr val="dk1"/>
                </a:solidFill>
              </a:rPr>
              <a:t>max_depth</a:t>
            </a:r>
            <a:r>
              <a:rPr lang="ko-KR" altLang="en-US" dirty="0" smtClean="0">
                <a:solidFill>
                  <a:schemeClr val="dk1"/>
                </a:solidFill>
              </a:rPr>
              <a:t>는 최소값인 </a:t>
            </a:r>
            <a:r>
              <a:rPr lang="en-US" altLang="ko-KR" dirty="0" smtClean="0">
                <a:solidFill>
                  <a:schemeClr val="dk1"/>
                </a:solidFill>
              </a:rPr>
              <a:t>5</a:t>
            </a:r>
            <a:r>
              <a:rPr lang="ko-KR" altLang="en-US" dirty="0" smtClean="0">
                <a:solidFill>
                  <a:schemeClr val="dk1"/>
                </a:solidFill>
              </a:rPr>
              <a:t>에서부터 </a:t>
            </a:r>
            <a:r>
              <a:rPr lang="ko-KR" altLang="en-US" dirty="0" err="1" smtClean="0">
                <a:solidFill>
                  <a:schemeClr val="dk1"/>
                </a:solidFill>
              </a:rPr>
              <a:t>우하향하는</a:t>
            </a:r>
            <a:r>
              <a:rPr lang="ko-KR" altLang="en-US" dirty="0" smtClean="0">
                <a:solidFill>
                  <a:schemeClr val="dk1"/>
                </a:solidFill>
              </a:rPr>
              <a:t> 성향을 나타냈습니다</a:t>
            </a:r>
            <a:r>
              <a:rPr lang="en-US" altLang="ko-KR" dirty="0" smtClean="0">
                <a:solidFill>
                  <a:schemeClr val="dk1"/>
                </a:solidFill>
              </a:rPr>
              <a:t>. </a:t>
            </a:r>
            <a:r>
              <a:rPr lang="ko-KR" altLang="en-US" dirty="0" smtClean="0">
                <a:solidFill>
                  <a:schemeClr val="dk1"/>
                </a:solidFill>
              </a:rPr>
              <a:t>이를 통해 추가적인 </a:t>
            </a:r>
            <a:r>
              <a:rPr lang="ko-KR" altLang="en-US" dirty="0" err="1" smtClean="0">
                <a:solidFill>
                  <a:schemeClr val="dk1"/>
                </a:solidFill>
              </a:rPr>
              <a:t>하이퍼파라미터</a:t>
            </a:r>
            <a:r>
              <a:rPr lang="ko-KR" altLang="en-US" dirty="0" smtClean="0">
                <a:solidFill>
                  <a:schemeClr val="dk1"/>
                </a:solidFill>
              </a:rPr>
              <a:t> 조정이 필요하다고 판단되었으나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</a:rPr>
              <a:t>시간적 제약으로 인해 현재 설정된 값에서 최적화를 마무리하였습니다</a:t>
            </a:r>
            <a:r>
              <a:rPr lang="en-US" altLang="ko-KR" dirty="0" smtClean="0">
                <a:solidFill>
                  <a:schemeClr val="dk1"/>
                </a:solidFill>
              </a:rPr>
              <a:t>. </a:t>
            </a:r>
            <a:r>
              <a:rPr lang="ko-KR" altLang="en-US" dirty="0" smtClean="0">
                <a:solidFill>
                  <a:schemeClr val="dk1"/>
                </a:solidFill>
              </a:rPr>
              <a:t>향후 시간을 확보하여 추가적으로 튜닝을 진행한다면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</a:rPr>
              <a:t>모델 성능을 더 높일 가능성이 있다고 판단됩니다</a:t>
            </a:r>
            <a:r>
              <a:rPr lang="en-US" altLang="ko-KR" dirty="0" smtClean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30" name="Google Shape;430;g31c424d337c_5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1c424d337c_5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solidFill>
                  <a:schemeClr val="dk1"/>
                </a:solidFill>
              </a:rPr>
              <a:t>"</a:t>
            </a:r>
            <a:r>
              <a:rPr lang="ko-KR" altLang="en-US" dirty="0" smtClean="0">
                <a:solidFill>
                  <a:schemeClr val="dk1"/>
                </a:solidFill>
              </a:rPr>
              <a:t>최적의 모델을 활용하여 </a:t>
            </a:r>
            <a:r>
              <a:rPr lang="ko-KR" altLang="en-US" dirty="0" err="1" smtClean="0">
                <a:solidFill>
                  <a:schemeClr val="dk1"/>
                </a:solidFill>
              </a:rPr>
              <a:t>샘플링되지</a:t>
            </a:r>
            <a:r>
              <a:rPr lang="ko-KR" altLang="en-US" dirty="0" smtClean="0">
                <a:solidFill>
                  <a:schemeClr val="dk1"/>
                </a:solidFill>
              </a:rPr>
              <a:t> 않은 전체 데이터를 분석한 결과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ko-KR" altLang="en-US" dirty="0" err="1" smtClean="0">
                <a:solidFill>
                  <a:schemeClr val="dk1"/>
                </a:solidFill>
              </a:rPr>
              <a:t>결정계수는</a:t>
            </a:r>
            <a:r>
              <a:rPr lang="ko-KR" altLang="en-US" dirty="0" smtClean="0">
                <a:solidFill>
                  <a:schemeClr val="dk1"/>
                </a:solidFill>
              </a:rPr>
              <a:t> </a:t>
            </a:r>
            <a:r>
              <a:rPr lang="en-US" altLang="ko-KR" dirty="0" smtClean="0">
                <a:solidFill>
                  <a:schemeClr val="dk1"/>
                </a:solidFill>
              </a:rPr>
              <a:t>0.936, </a:t>
            </a:r>
            <a:r>
              <a:rPr lang="ko-KR" altLang="en-US" dirty="0" smtClean="0">
                <a:solidFill>
                  <a:schemeClr val="dk1"/>
                </a:solidFill>
              </a:rPr>
              <a:t>오차율은 </a:t>
            </a:r>
            <a:r>
              <a:rPr lang="en-US" altLang="ko-KR" dirty="0" smtClean="0">
                <a:solidFill>
                  <a:schemeClr val="dk1"/>
                </a:solidFill>
              </a:rPr>
              <a:t>0.096</a:t>
            </a:r>
            <a:r>
              <a:rPr lang="ko-KR" altLang="en-US" dirty="0" smtClean="0">
                <a:solidFill>
                  <a:schemeClr val="dk1"/>
                </a:solidFill>
              </a:rPr>
              <a:t>으로 나타났습니다</a:t>
            </a:r>
            <a:r>
              <a:rPr lang="en-US" altLang="ko-KR" dirty="0" smtClean="0">
                <a:solidFill>
                  <a:schemeClr val="dk1"/>
                </a:solidFill>
              </a:rPr>
              <a:t>. </a:t>
            </a:r>
            <a:r>
              <a:rPr lang="ko-KR" altLang="en-US" dirty="0" smtClean="0">
                <a:solidFill>
                  <a:schemeClr val="dk1"/>
                </a:solidFill>
              </a:rPr>
              <a:t>이는 </a:t>
            </a:r>
            <a:r>
              <a:rPr lang="ko-KR" altLang="en-US" dirty="0" err="1" smtClean="0">
                <a:solidFill>
                  <a:schemeClr val="dk1"/>
                </a:solidFill>
              </a:rPr>
              <a:t>랜덤포레스트와</a:t>
            </a:r>
            <a:r>
              <a:rPr lang="ko-KR" altLang="en-US" dirty="0" smtClean="0">
                <a:solidFill>
                  <a:schemeClr val="dk1"/>
                </a:solidFill>
              </a:rPr>
              <a:t> 비교했을 때 더 나은 성능을 보인 것으로 확인되며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en-US" altLang="ko-KR" dirty="0" err="1" smtClean="0">
                <a:solidFill>
                  <a:schemeClr val="dk1"/>
                </a:solidFill>
              </a:rPr>
              <a:t>XGBoost</a:t>
            </a:r>
            <a:r>
              <a:rPr lang="en-US" altLang="ko-KR" dirty="0" smtClean="0">
                <a:solidFill>
                  <a:schemeClr val="dk1"/>
                </a:solidFill>
              </a:rPr>
              <a:t> </a:t>
            </a:r>
            <a:r>
              <a:rPr lang="ko-KR" altLang="en-US" dirty="0" smtClean="0">
                <a:solidFill>
                  <a:schemeClr val="dk1"/>
                </a:solidFill>
              </a:rPr>
              <a:t>모델이 데이터 학습과 예측에서 더 우수한 결과를 도출한 것으로 판단됩니다</a:t>
            </a:r>
            <a:r>
              <a:rPr lang="en-US" altLang="ko-KR" dirty="0" smtClean="0">
                <a:solidFill>
                  <a:schemeClr val="dk1"/>
                </a:solidFill>
              </a:rPr>
              <a:t>."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solidFill>
                  <a:schemeClr val="dk1"/>
                </a:solidFill>
              </a:rPr>
              <a:t>"</a:t>
            </a:r>
            <a:r>
              <a:rPr lang="ko-KR" altLang="en-US" dirty="0" smtClean="0">
                <a:solidFill>
                  <a:schemeClr val="dk1"/>
                </a:solidFill>
              </a:rPr>
              <a:t>이번 프로젝트에서는 </a:t>
            </a:r>
            <a:r>
              <a:rPr lang="ko-KR" altLang="en-US" dirty="0" err="1" smtClean="0">
                <a:solidFill>
                  <a:schemeClr val="dk1"/>
                </a:solidFill>
              </a:rPr>
              <a:t>랜덤포레스트와</a:t>
            </a:r>
            <a:r>
              <a:rPr lang="ko-KR" altLang="en-US" dirty="0" smtClean="0">
                <a:solidFill>
                  <a:schemeClr val="dk1"/>
                </a:solidFill>
              </a:rPr>
              <a:t> </a:t>
            </a:r>
            <a:r>
              <a:rPr lang="en-US" altLang="ko-KR" dirty="0" err="1" smtClean="0">
                <a:solidFill>
                  <a:schemeClr val="dk1"/>
                </a:solidFill>
              </a:rPr>
              <a:t>XGBoost</a:t>
            </a:r>
            <a:r>
              <a:rPr lang="en-US" altLang="ko-KR" dirty="0" smtClean="0">
                <a:solidFill>
                  <a:schemeClr val="dk1"/>
                </a:solidFill>
              </a:rPr>
              <a:t> </a:t>
            </a:r>
            <a:r>
              <a:rPr lang="ko-KR" altLang="en-US" dirty="0" smtClean="0">
                <a:solidFill>
                  <a:schemeClr val="dk1"/>
                </a:solidFill>
              </a:rPr>
              <a:t>두 가지 모델을 사용하여 데이터를 분석했습니다</a:t>
            </a:r>
            <a:r>
              <a:rPr lang="en-US" altLang="ko-KR" dirty="0" smtClean="0">
                <a:solidFill>
                  <a:schemeClr val="dk1"/>
                </a:solidFill>
              </a:rPr>
              <a:t>. </a:t>
            </a:r>
            <a:r>
              <a:rPr lang="ko-KR" altLang="en-US" dirty="0" err="1" smtClean="0">
                <a:solidFill>
                  <a:schemeClr val="dk1"/>
                </a:solidFill>
              </a:rPr>
              <a:t>랜덤포레스트</a:t>
            </a:r>
            <a:r>
              <a:rPr lang="ko-KR" altLang="en-US" dirty="0" smtClean="0">
                <a:solidFill>
                  <a:schemeClr val="dk1"/>
                </a:solidFill>
              </a:rPr>
              <a:t> 모델은 비교적 간단하고 안정적인 성능을 보여줬으며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en-US" altLang="ko-KR" dirty="0" err="1" smtClean="0">
                <a:solidFill>
                  <a:schemeClr val="dk1"/>
                </a:solidFill>
              </a:rPr>
              <a:t>XGBoost</a:t>
            </a:r>
            <a:r>
              <a:rPr lang="ko-KR" altLang="en-US" dirty="0" smtClean="0">
                <a:solidFill>
                  <a:schemeClr val="dk1"/>
                </a:solidFill>
              </a:rPr>
              <a:t>는 보다 정교한 성능 튜닝을 통해 더 나은 결과를 도출했습니다</a:t>
            </a:r>
            <a:r>
              <a:rPr lang="en-US" altLang="ko-KR" dirty="0" smtClean="0">
                <a:solidFill>
                  <a:schemeClr val="dk1"/>
                </a:solidFill>
              </a:rPr>
              <a:t>. </a:t>
            </a:r>
            <a:r>
              <a:rPr lang="ko-KR" altLang="en-US" dirty="0" smtClean="0">
                <a:solidFill>
                  <a:schemeClr val="dk1"/>
                </a:solidFill>
              </a:rPr>
              <a:t>특히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en-US" altLang="ko-KR" dirty="0" err="1" smtClean="0">
                <a:solidFill>
                  <a:schemeClr val="dk1"/>
                </a:solidFill>
              </a:rPr>
              <a:t>XGBoost</a:t>
            </a:r>
            <a:r>
              <a:rPr lang="en-US" altLang="ko-KR" dirty="0" smtClean="0">
                <a:solidFill>
                  <a:schemeClr val="dk1"/>
                </a:solidFill>
              </a:rPr>
              <a:t> </a:t>
            </a:r>
            <a:r>
              <a:rPr lang="ko-KR" altLang="en-US" dirty="0" smtClean="0">
                <a:solidFill>
                  <a:schemeClr val="dk1"/>
                </a:solidFill>
              </a:rPr>
              <a:t>모델은 </a:t>
            </a:r>
            <a:r>
              <a:rPr lang="ko-KR" altLang="en-US" dirty="0" err="1" smtClean="0">
                <a:solidFill>
                  <a:schemeClr val="dk1"/>
                </a:solidFill>
              </a:rPr>
              <a:t>샘플링하지</a:t>
            </a:r>
            <a:r>
              <a:rPr lang="ko-KR" altLang="en-US" dirty="0" smtClean="0">
                <a:solidFill>
                  <a:schemeClr val="dk1"/>
                </a:solidFill>
              </a:rPr>
              <a:t> 않은 전체 데이터에서 더 낮은 오차율과 높은 </a:t>
            </a:r>
            <a:r>
              <a:rPr lang="ko-KR" altLang="en-US" dirty="0" err="1" smtClean="0">
                <a:solidFill>
                  <a:schemeClr val="dk1"/>
                </a:solidFill>
              </a:rPr>
              <a:t>결정계수를</a:t>
            </a:r>
            <a:r>
              <a:rPr lang="ko-KR" altLang="en-US" dirty="0" smtClean="0">
                <a:solidFill>
                  <a:schemeClr val="dk1"/>
                </a:solidFill>
              </a:rPr>
              <a:t> 기록하며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</a:rPr>
              <a:t>예측 정확도 면에서 우위를 보였습니다</a:t>
            </a:r>
            <a:r>
              <a:rPr lang="en-US" altLang="ko-KR" dirty="0" smtClean="0">
                <a:solidFill>
                  <a:schemeClr val="dk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</a:rPr>
              <a:t>이러한 결과를 통해 </a:t>
            </a:r>
            <a:r>
              <a:rPr lang="en-US" altLang="ko-KR" dirty="0" err="1" smtClean="0">
                <a:solidFill>
                  <a:schemeClr val="dk1"/>
                </a:solidFill>
              </a:rPr>
              <a:t>XGBoost</a:t>
            </a:r>
            <a:r>
              <a:rPr lang="ko-KR" altLang="en-US" dirty="0" smtClean="0">
                <a:solidFill>
                  <a:schemeClr val="dk1"/>
                </a:solidFill>
              </a:rPr>
              <a:t>가 이번 분석 데이터에 보다 적합한 모델임을 확인할 수 있었습니다</a:t>
            </a:r>
            <a:r>
              <a:rPr lang="en-US" altLang="ko-KR" dirty="0" smtClean="0">
                <a:solidFill>
                  <a:schemeClr val="dk1"/>
                </a:solidFill>
              </a:rPr>
              <a:t>. </a:t>
            </a:r>
            <a:r>
              <a:rPr lang="ko-KR" altLang="en-US" dirty="0" smtClean="0">
                <a:solidFill>
                  <a:schemeClr val="dk1"/>
                </a:solidFill>
              </a:rPr>
              <a:t>앞으로는 추가적인 </a:t>
            </a:r>
            <a:r>
              <a:rPr lang="ko-KR" altLang="en-US" dirty="0" err="1" smtClean="0">
                <a:solidFill>
                  <a:schemeClr val="dk1"/>
                </a:solidFill>
              </a:rPr>
              <a:t>하이퍼파라미터</a:t>
            </a:r>
            <a:r>
              <a:rPr lang="ko-KR" altLang="en-US" dirty="0" smtClean="0">
                <a:solidFill>
                  <a:schemeClr val="dk1"/>
                </a:solidFill>
              </a:rPr>
              <a:t> 튜닝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</a:rPr>
              <a:t>새로운 변수의 도입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</a:rPr>
              <a:t>또는 다른 고급 모델과의 비교를 통해 예측 성능을 한층 더 개선해볼 계획입니다</a:t>
            </a:r>
            <a:r>
              <a:rPr lang="en-US" altLang="ko-KR" dirty="0" smtClean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41" name="Google Shape;441;g31c424d337c_5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1c424d337c_1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마지막으로 훈련생 자체 평가 의견으로 마무리하겠습니다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이상으로 발표를 마치겠습니다 감사합니다</a:t>
            </a:r>
            <a:endParaRPr dirty="0"/>
          </a:p>
        </p:txBody>
      </p:sp>
      <p:sp>
        <p:nvSpPr>
          <p:cNvPr id="463" name="Google Shape;463;g31c424d337c_1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먼저 프로젝트 배경입니다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서울의 아파트 </a:t>
            </a:r>
            <a:r>
              <a:rPr lang="ko-KR" altLang="en-US" dirty="0" err="1" smtClean="0"/>
              <a:t>매매가는</a:t>
            </a:r>
            <a:r>
              <a:rPr lang="ko-KR" altLang="en-US" dirty="0" smtClean="0"/>
              <a:t> 부동산 시장의 주요 지표로서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시민과 투자자들에게 중요한 의사결정 정보를 제공합니다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이에 따라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저희는 주요 데이터를 활용해 예측 모델을 개발해보았습니다</a:t>
            </a:r>
            <a:r>
              <a:rPr lang="en-US" altLang="ko-KR" dirty="0" smtClean="0"/>
              <a:t>.</a:t>
            </a:r>
            <a:endParaRPr dirty="0"/>
          </a:p>
        </p:txBody>
      </p:sp>
      <p:sp>
        <p:nvSpPr>
          <p:cNvPr id="125" name="Google Shape;1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저희 팀은 세명으로 구성되어있습니다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저는 데이터를 수집하고 전처리 과정을 주도적으로 담당하였고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수집 데이터에서 빨간 글씨 부분은 멘토님들의</a:t>
            </a:r>
            <a:r>
              <a:rPr lang="ko-KR" altLang="en-US" baseline="0" dirty="0" smtClean="0"/>
              <a:t> 피드백을 반영한 것으로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원래 </a:t>
            </a:r>
            <a:r>
              <a:rPr lang="ko-KR" altLang="en-US" baseline="0" dirty="0" err="1" smtClean="0"/>
              <a:t>사용하려고했던</a:t>
            </a:r>
            <a:r>
              <a:rPr lang="ko-KR" altLang="en-US" baseline="0" dirty="0" smtClean="0"/>
              <a:t> 아파트 </a:t>
            </a:r>
            <a:r>
              <a:rPr lang="ko-KR" altLang="en-US" baseline="0" dirty="0" err="1" smtClean="0"/>
              <a:t>실거래가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교통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주변 인프라 정보 외에 </a:t>
            </a:r>
            <a:r>
              <a:rPr lang="ko-KR" altLang="en-US" baseline="0" dirty="0" err="1" smtClean="0"/>
              <a:t>정치데이터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환율과 금리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아파트 브랜드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행정동별</a:t>
            </a:r>
            <a:r>
              <a:rPr lang="ko-KR" altLang="en-US" baseline="0" dirty="0" smtClean="0"/>
              <a:t> 상가 소득 및 소비에 대한 데이터를 추가적으로 수집하였고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범죄율은</a:t>
            </a:r>
            <a:r>
              <a:rPr lang="ko-KR" altLang="en-US" baseline="0" dirty="0" smtClean="0"/>
              <a:t> 데이터 수집의 어려움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날씨는 서울시 관측소가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개 뿐이라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데이터의 공간적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차별성이 없음을 인지하여 폐기하였습니다</a:t>
            </a:r>
            <a:r>
              <a:rPr lang="en-US" altLang="ko-KR" baseline="0" dirty="0" smtClean="0"/>
              <a:t>.</a:t>
            </a:r>
            <a:endParaRPr dirty="0"/>
          </a:p>
        </p:txBody>
      </p:sp>
      <p:sp>
        <p:nvSpPr>
          <p:cNvPr id="145" name="Google Shape;1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다음으로 수행 절차 및 방법입니다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기획안</a:t>
            </a:r>
            <a:r>
              <a:rPr lang="ko-KR" altLang="en-US" dirty="0" smtClean="0"/>
              <a:t> 발표 후 멘토님들의 피드백을 반영하여 정치 및 특이해 보이는 데이터를 추가 수집하였고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이런 데이터 수집과 전처리 과정은 프로젝트의 기초 작업으로서 매우 중요한 부분이라고 사료됩니다</a:t>
            </a:r>
            <a:r>
              <a:rPr lang="en-US" altLang="ko-KR" dirty="0" smtClean="0"/>
              <a:t>.</a:t>
            </a:r>
            <a:endParaRPr dirty="0"/>
          </a:p>
        </p:txBody>
      </p:sp>
      <p:sp>
        <p:nvSpPr>
          <p:cNvPr id="177" name="Google Shape;1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아파트 </a:t>
            </a:r>
            <a:r>
              <a:rPr lang="ko-KR" altLang="en-US" dirty="0" err="1" smtClean="0"/>
              <a:t>실거래가</a:t>
            </a:r>
            <a:r>
              <a:rPr lang="ko-KR" altLang="en-US" dirty="0" smtClean="0"/>
              <a:t> 데이터를 </a:t>
            </a:r>
            <a:r>
              <a:rPr lang="en-US" altLang="ko-KR" dirty="0" smtClean="0"/>
              <a:t>2013</a:t>
            </a:r>
            <a:r>
              <a:rPr lang="ko-KR" altLang="en-US" dirty="0" smtClean="0"/>
              <a:t>년도 </a:t>
            </a:r>
            <a:r>
              <a:rPr lang="en-US" altLang="ko-KR" dirty="0" smtClean="0"/>
              <a:t>1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일부터 </a:t>
            </a:r>
            <a:r>
              <a:rPr lang="en-US" altLang="ko-KR" dirty="0" smtClean="0"/>
              <a:t>2024</a:t>
            </a:r>
            <a:r>
              <a:rPr lang="ko-KR" altLang="en-US" dirty="0" smtClean="0"/>
              <a:t>년도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월 말까지 수집하였습니다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그러나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의 한계로 인해 </a:t>
            </a:r>
            <a:r>
              <a:rPr lang="en-US" altLang="ko-KR" dirty="0" smtClean="0"/>
              <a:t>2019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일부터 </a:t>
            </a:r>
            <a:r>
              <a:rPr lang="en-US" altLang="ko-KR" dirty="0" smtClean="0"/>
              <a:t>2023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12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31</a:t>
            </a:r>
            <a:r>
              <a:rPr lang="ko-KR" altLang="en-US" dirty="0" smtClean="0"/>
              <a:t>일까지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총 </a:t>
            </a:r>
            <a:r>
              <a:rPr lang="ko-KR" altLang="en-US" dirty="0" err="1" smtClean="0"/>
              <a:t>이십오만일천구십육건의</a:t>
            </a:r>
            <a:r>
              <a:rPr lang="ko-KR" altLang="en-US" dirty="0" smtClean="0"/>
              <a:t> 데이터를 활용하였습니다</a:t>
            </a:r>
            <a:r>
              <a:rPr lang="en-US" altLang="ko-KR" dirty="0" smtClean="0"/>
              <a:t>.</a:t>
            </a:r>
            <a:endParaRPr dirty="0"/>
          </a:p>
        </p:txBody>
      </p:sp>
      <p:sp>
        <p:nvSpPr>
          <p:cNvPr id="196" name="Google Shape;19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1c424d337c_1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원데이터는</a:t>
            </a:r>
            <a:r>
              <a:rPr lang="ko-KR" altLang="en-US" dirty="0" smtClean="0"/>
              <a:t> 연도별로 </a:t>
            </a:r>
            <a:r>
              <a:rPr lang="en-US" altLang="ko-KR" dirty="0" smtClean="0"/>
              <a:t>csv</a:t>
            </a:r>
            <a:r>
              <a:rPr lang="ko-KR" altLang="en-US" dirty="0" smtClean="0"/>
              <a:t>파일로 존재하며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연도마다 넘버가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부터 시작했습니다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그래서 이 데이터들을 하나로 합치면 넘버가 인덱스 기능을 잘 수행하지 못할 것을 고려하여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넘버의 값을 년도 더하기 </a:t>
            </a:r>
            <a:r>
              <a:rPr lang="en-US" altLang="ko-KR" baseline="0" dirty="0" smtClean="0"/>
              <a:t>5</a:t>
            </a:r>
            <a:r>
              <a:rPr lang="ko-KR" altLang="en-US" baseline="0" dirty="0" smtClean="0"/>
              <a:t>자리로 길이를 고정하였습니다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사실 처음에 저희는 서울시 구별 아파트 매매가 예측을 하려고 했었습니다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그래서 지하철역이나 버스정류장 위도 경도 데이터를 받아 구와 행정동 </a:t>
            </a:r>
            <a:r>
              <a:rPr lang="ko-KR" altLang="en-US" baseline="0" dirty="0" err="1" smtClean="0"/>
              <a:t>경계파일에</a:t>
            </a:r>
            <a:r>
              <a:rPr lang="ko-KR" altLang="en-US" baseline="0" dirty="0" smtClean="0"/>
              <a:t> 적용하여 구별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행정동별</a:t>
            </a:r>
            <a:r>
              <a:rPr lang="ko-KR" altLang="en-US" baseline="0" dirty="0" smtClean="0"/>
              <a:t> 집계를 하였습니다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그러자 저희 강사님께서 </a:t>
            </a:r>
            <a:r>
              <a:rPr lang="en-US" altLang="ko-KR" baseline="0" dirty="0" smtClean="0"/>
              <a:t>“</a:t>
            </a:r>
            <a:r>
              <a:rPr lang="ko-KR" altLang="en-US" baseline="0" dirty="0" smtClean="0"/>
              <a:t>구나 행정동의 평균으로 아파트 </a:t>
            </a:r>
            <a:r>
              <a:rPr lang="ko-KR" altLang="en-US" baseline="0" dirty="0" err="1" smtClean="0"/>
              <a:t>매매가를</a:t>
            </a:r>
            <a:r>
              <a:rPr lang="ko-KR" altLang="en-US" baseline="0" dirty="0" smtClean="0"/>
              <a:t> 예측하면 가격이 너무 무너질 것 같으니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아파트별</a:t>
            </a:r>
            <a:r>
              <a:rPr lang="ko-KR" altLang="en-US" baseline="0" dirty="0" smtClean="0"/>
              <a:t> 예측을 하면 좋겠다</a:t>
            </a:r>
            <a:r>
              <a:rPr lang="en-US" altLang="ko-KR" baseline="0" dirty="0" smtClean="0"/>
              <a:t>.”</a:t>
            </a:r>
            <a:r>
              <a:rPr lang="ko-KR" altLang="en-US" baseline="0" dirty="0" smtClean="0"/>
              <a:t>고 피드백을 주셨고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어떻게 하면 </a:t>
            </a:r>
            <a:r>
              <a:rPr lang="ko-KR" altLang="en-US" baseline="0" dirty="0" err="1" smtClean="0"/>
              <a:t>아파트별로</a:t>
            </a:r>
            <a:r>
              <a:rPr lang="ko-KR" altLang="en-US" baseline="0" dirty="0" smtClean="0"/>
              <a:t> 예측할 수 있을까 고심하던 중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위도 경도 좌표로 구와 행정동을 가려냈으니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역으로 주소로 위도 경도를 매핑할 수 없을까</a:t>
            </a:r>
            <a:r>
              <a:rPr lang="en-US" altLang="ko-KR" baseline="0" dirty="0" smtClean="0"/>
              <a:t>? </a:t>
            </a:r>
            <a:r>
              <a:rPr lang="ko-KR" altLang="en-US" baseline="0" dirty="0" smtClean="0"/>
              <a:t>라고 생각하게 되었고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주소로 위도 경도를 추출하기위해 </a:t>
            </a:r>
            <a:r>
              <a:rPr lang="ko-KR" altLang="en-US" baseline="0" dirty="0" err="1" smtClean="0"/>
              <a:t>넘버별</a:t>
            </a:r>
            <a:r>
              <a:rPr lang="ko-KR" altLang="en-US" baseline="0" dirty="0" smtClean="0"/>
              <a:t> 도로명주소를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카카오 </a:t>
            </a:r>
            <a:r>
              <a:rPr lang="en-US" altLang="ko-KR" baseline="0" dirty="0" err="1" smtClean="0"/>
              <a:t>api</a:t>
            </a:r>
            <a:r>
              <a:rPr lang="ko-KR" altLang="en-US" baseline="0" dirty="0" smtClean="0"/>
              <a:t>를 활용하여 위도 경도 좌표 값으로 반환하였습니다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 과정에서 </a:t>
            </a:r>
            <a:r>
              <a:rPr lang="en-US" altLang="ko-KR" baseline="0" dirty="0" err="1" smtClean="0"/>
              <a:t>api</a:t>
            </a:r>
            <a:r>
              <a:rPr lang="ko-KR" altLang="en-US" baseline="0" dirty="0" smtClean="0"/>
              <a:t>키를 빌려주어 도움을 주신 모든 분들 감사드립니다</a:t>
            </a:r>
            <a:r>
              <a:rPr lang="en-US" altLang="ko-KR" baseline="0" dirty="0" smtClean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다행히 버스정류장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지하철역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공원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병원은 위도 경도가 존재하여 아파트 </a:t>
            </a:r>
            <a:r>
              <a:rPr lang="en-US" altLang="ko-KR" baseline="0" dirty="0" smtClean="0"/>
              <a:t>25</a:t>
            </a:r>
            <a:r>
              <a:rPr lang="ko-KR" altLang="en-US" baseline="0" dirty="0" err="1" smtClean="0"/>
              <a:t>만건</a:t>
            </a:r>
            <a:r>
              <a:rPr lang="ko-KR" altLang="en-US" baseline="0" dirty="0" smtClean="0"/>
              <a:t> 외에 약 </a:t>
            </a:r>
            <a:r>
              <a:rPr lang="ko-KR" altLang="en-US" baseline="0" dirty="0" err="1" smtClean="0"/>
              <a:t>천사백건</a:t>
            </a:r>
            <a:r>
              <a:rPr lang="ko-KR" altLang="en-US" baseline="0" dirty="0" smtClean="0"/>
              <a:t> 정도의 학교 주소만 추가적으로 위도 경도로 변환하였습니다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또한</a:t>
            </a:r>
            <a:r>
              <a:rPr lang="en-US" altLang="ko-KR" dirty="0" smtClean="0"/>
              <a:t>, </a:t>
            </a:r>
            <a:r>
              <a:rPr lang="en-US" dirty="0" err="1" smtClean="0"/>
              <a:t>계약</a:t>
            </a:r>
            <a:r>
              <a:rPr lang="en-US" dirty="0" smtClean="0"/>
              <a:t> </a:t>
            </a:r>
            <a:r>
              <a:rPr lang="en-US" dirty="0" err="1"/>
              <a:t>년월과</a:t>
            </a:r>
            <a:r>
              <a:rPr lang="en-US" dirty="0"/>
              <a:t> </a:t>
            </a:r>
            <a:r>
              <a:rPr lang="en-US" dirty="0" err="1"/>
              <a:t>계약</a:t>
            </a:r>
            <a:r>
              <a:rPr lang="en-US" dirty="0"/>
              <a:t> </a:t>
            </a:r>
            <a:r>
              <a:rPr lang="en-US" dirty="0" err="1"/>
              <a:t>일자를</a:t>
            </a:r>
            <a:r>
              <a:rPr lang="en-US" dirty="0"/>
              <a:t> </a:t>
            </a:r>
            <a:r>
              <a:rPr lang="en-US" dirty="0" err="1"/>
              <a:t>묶어</a:t>
            </a:r>
            <a:r>
              <a:rPr lang="en-US" dirty="0"/>
              <a:t> </a:t>
            </a:r>
            <a:r>
              <a:rPr lang="en-US" dirty="0" err="1"/>
              <a:t>datetime으로</a:t>
            </a:r>
            <a:r>
              <a:rPr lang="en-US" dirty="0"/>
              <a:t> </a:t>
            </a:r>
            <a:r>
              <a:rPr lang="en-US" dirty="0" err="1"/>
              <a:t>변환</a:t>
            </a:r>
            <a:r>
              <a:rPr lang="en-US" dirty="0"/>
              <a:t> 후 </a:t>
            </a:r>
            <a:r>
              <a:rPr lang="ko-KR" altLang="en-US" dirty="0" smtClean="0"/>
              <a:t>년도를 추출하여 </a:t>
            </a:r>
            <a:r>
              <a:rPr lang="en-US" dirty="0" err="1" smtClean="0"/>
              <a:t>계약</a:t>
            </a:r>
            <a:r>
              <a:rPr lang="ko-KR" altLang="en-US" dirty="0" smtClean="0"/>
              <a:t>을 진행한</a:t>
            </a:r>
            <a:r>
              <a:rPr lang="en-US" dirty="0" smtClean="0"/>
              <a:t> </a:t>
            </a:r>
            <a:r>
              <a:rPr lang="ko-KR" altLang="en-US" dirty="0" smtClean="0"/>
              <a:t>연도</a:t>
            </a:r>
            <a:r>
              <a:rPr lang="en-US" dirty="0" err="1" smtClean="0"/>
              <a:t>에서</a:t>
            </a:r>
            <a:r>
              <a:rPr lang="en-US" dirty="0" smtClean="0"/>
              <a:t> </a:t>
            </a:r>
            <a:r>
              <a:rPr lang="en-US" dirty="0" err="1" smtClean="0"/>
              <a:t>건축</a:t>
            </a:r>
            <a:r>
              <a:rPr lang="ko-KR" altLang="en-US" dirty="0" smtClean="0"/>
              <a:t>연</a:t>
            </a:r>
            <a:r>
              <a:rPr lang="en-US" dirty="0" err="1" smtClean="0"/>
              <a:t>도를</a:t>
            </a:r>
            <a:r>
              <a:rPr lang="en-US" dirty="0" smtClean="0"/>
              <a:t> </a:t>
            </a:r>
            <a:r>
              <a:rPr lang="en-US" dirty="0" err="1"/>
              <a:t>빼서</a:t>
            </a:r>
            <a:r>
              <a:rPr lang="en-US" dirty="0"/>
              <a:t> </a:t>
            </a:r>
            <a:r>
              <a:rPr lang="ko-KR" altLang="en-US" dirty="0" smtClean="0"/>
              <a:t>계약 시점에서의 </a:t>
            </a:r>
            <a:r>
              <a:rPr lang="en-US" dirty="0" err="1" smtClean="0"/>
              <a:t>아파트</a:t>
            </a:r>
            <a:r>
              <a:rPr lang="en-US" dirty="0" smtClean="0"/>
              <a:t> </a:t>
            </a:r>
            <a:r>
              <a:rPr lang="en-US" dirty="0" err="1"/>
              <a:t>나이</a:t>
            </a:r>
            <a:r>
              <a:rPr lang="en-US" dirty="0"/>
              <a:t> </a:t>
            </a:r>
            <a:r>
              <a:rPr lang="ko-KR" altLang="en-US" dirty="0" smtClean="0"/>
              <a:t>계산 하였습니다</a:t>
            </a:r>
            <a:r>
              <a:rPr lang="en-US" altLang="ko-KR" dirty="0" smtClean="0"/>
              <a:t>.</a:t>
            </a:r>
            <a:endParaRPr dirty="0"/>
          </a:p>
        </p:txBody>
      </p:sp>
      <p:sp>
        <p:nvSpPr>
          <p:cNvPr id="205" name="Google Shape;205;g31c424d337c_1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1c424d337c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처음에는 아파트 이름을 기준으로 브랜드와 브랜드 아님 정도로 원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핫</a:t>
            </a:r>
            <a:r>
              <a:rPr lang="ko-KR" altLang="en-US" dirty="0" smtClean="0"/>
              <a:t> 코딩을 할까</a:t>
            </a:r>
            <a:r>
              <a:rPr lang="en-US" altLang="ko-KR" dirty="0" smtClean="0"/>
              <a:t>? </a:t>
            </a:r>
            <a:r>
              <a:rPr lang="ko-KR" altLang="en-US" dirty="0" smtClean="0"/>
              <a:t>생각했었습니다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그러자 강사님께서 브랜드의 차등을 주고 레이블인코딩을 하는게 어떻겠냐 하셨고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어떤 기준으로 등급을 나눌지 고민하였습니다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브랜드 아파트로 검색을 하던 중 </a:t>
            </a:r>
            <a:r>
              <a:rPr lang="en-US" altLang="ko-KR" dirty="0" smtClean="0"/>
              <a:t>[</a:t>
            </a:r>
            <a:r>
              <a:rPr lang="ko-KR" altLang="en-US" dirty="0" smtClean="0"/>
              <a:t>브랜드 </a:t>
            </a:r>
            <a:r>
              <a:rPr lang="ko-KR" altLang="en-US" dirty="0" err="1" smtClean="0"/>
              <a:t>스탁의</a:t>
            </a:r>
            <a:r>
              <a:rPr lang="ko-KR" altLang="en-US" dirty="0" smtClean="0"/>
              <a:t> 아파트 일간 순위</a:t>
            </a:r>
            <a:r>
              <a:rPr lang="en-US" altLang="ko-KR" dirty="0" smtClean="0"/>
              <a:t>]</a:t>
            </a:r>
            <a:r>
              <a:rPr lang="ko-KR" altLang="en-US" dirty="0" smtClean="0"/>
              <a:t>를 알게 되었고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이를 활용하여 상위 </a:t>
            </a:r>
            <a:r>
              <a:rPr lang="en-US" altLang="ko-KR" dirty="0" smtClean="0"/>
              <a:t>1</a:t>
            </a:r>
            <a:r>
              <a:rPr lang="ko-KR" altLang="en-US" dirty="0" smtClean="0"/>
              <a:t>위부터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위는 고급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11</a:t>
            </a:r>
            <a:r>
              <a:rPr lang="ko-KR" altLang="en-US" baseline="0" dirty="0" smtClean="0"/>
              <a:t>위부터 </a:t>
            </a:r>
            <a:r>
              <a:rPr lang="ko-KR" altLang="en-US" baseline="0" dirty="0" err="1" smtClean="0"/>
              <a:t>순위권</a:t>
            </a:r>
            <a:r>
              <a:rPr lang="ko-KR" altLang="en-US" baseline="0" dirty="0" smtClean="0"/>
              <a:t> 안은 중급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순위권</a:t>
            </a:r>
            <a:r>
              <a:rPr lang="ko-KR" altLang="en-US" baseline="0" dirty="0" smtClean="0"/>
              <a:t> 외에 검색 결과 브랜드아파트라고 지명되는 곳은 하급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그외는</a:t>
            </a:r>
            <a:r>
              <a:rPr lang="ko-KR" altLang="en-US" baseline="0" dirty="0" smtClean="0"/>
              <a:t> 브랜드 아님으로 설정하여 각각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점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점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점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점을 부여하여 레이블 </a:t>
            </a:r>
            <a:r>
              <a:rPr lang="ko-KR" altLang="en-US" baseline="0" dirty="0" err="1" smtClean="0"/>
              <a:t>인코딩</a:t>
            </a:r>
            <a:r>
              <a:rPr lang="ko-KR" altLang="en-US" baseline="0" dirty="0" smtClean="0"/>
              <a:t> 하였습니다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https://www.brandstock.co.kr/webdoc/app/doc.php?menu_name=bt_1&amp;view_mode=T&amp;view_flag=Y&amp;title_id=02&amp;type_id=025&amp;term_flag=D&amp;term_date=20241205&amp;page=2</a:t>
            </a:r>
            <a:endParaRPr dirty="0"/>
          </a:p>
        </p:txBody>
      </p:sp>
      <p:sp>
        <p:nvSpPr>
          <p:cNvPr id="232" name="Google Shape;232;g31c424d337c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c424d337c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또한 화폐의 시간가치를 보상하기위해 소비자 총물가지수를 활용하여 </a:t>
            </a:r>
            <a:r>
              <a:rPr lang="en-US" altLang="ko-KR" dirty="0" smtClean="0"/>
              <a:t>2023</a:t>
            </a:r>
            <a:r>
              <a:rPr lang="ko-KR" altLang="en-US" dirty="0" smtClean="0"/>
              <a:t>년을 기준으로 아파트 매매가가되는 화폐의 현재 가치화를 하였습니다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그로 인해 원래 가격이었던 주황색 선이 시간의 보상을 받아 초록색으로 금액이 상향조정됨을 목격하게 되었습니다</a:t>
            </a:r>
            <a:r>
              <a:rPr lang="en-US" altLang="ko-KR" dirty="0" smtClean="0"/>
              <a:t>.</a:t>
            </a:r>
            <a:endParaRPr dirty="0"/>
          </a:p>
        </p:txBody>
      </p:sp>
      <p:sp>
        <p:nvSpPr>
          <p:cNvPr id="244" name="Google Shape;244;g31c424d337c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52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15903369" y="1028700"/>
            <a:ext cx="1355931" cy="1904904"/>
            <a:chOff x="0" y="0"/>
            <a:chExt cx="1807908" cy="2539872"/>
          </a:xfrm>
        </p:grpSpPr>
        <p:grpSp>
          <p:nvGrpSpPr>
            <p:cNvPr id="85" name="Google Shape;85;p1"/>
            <p:cNvGrpSpPr/>
            <p:nvPr/>
          </p:nvGrpSpPr>
          <p:grpSpPr>
            <a:xfrm>
              <a:off x="0" y="0"/>
              <a:ext cx="1807908" cy="1807908"/>
              <a:chOff x="0" y="0"/>
              <a:chExt cx="812800" cy="812800"/>
            </a:xfrm>
          </p:grpSpPr>
          <p:sp>
            <p:nvSpPr>
              <p:cNvPr id="86" name="Google Shape;86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" name="Google Shape;88;p1"/>
            <p:cNvGrpSpPr/>
            <p:nvPr/>
          </p:nvGrpSpPr>
          <p:grpSpPr>
            <a:xfrm>
              <a:off x="0" y="731964"/>
              <a:ext cx="1807908" cy="1807908"/>
              <a:chOff x="0" y="0"/>
              <a:chExt cx="812800" cy="812800"/>
            </a:xfrm>
          </p:grpSpPr>
          <p:sp>
            <p:nvSpPr>
              <p:cNvPr id="89" name="Google Shape;89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1" name="Google Shape;91;p1"/>
          <p:cNvGrpSpPr/>
          <p:nvPr/>
        </p:nvGrpSpPr>
        <p:grpSpPr>
          <a:xfrm>
            <a:off x="1028700" y="7902369"/>
            <a:ext cx="1904904" cy="1355931"/>
            <a:chOff x="0" y="0"/>
            <a:chExt cx="2539872" cy="1807908"/>
          </a:xfrm>
        </p:grpSpPr>
        <p:grpSp>
          <p:nvGrpSpPr>
            <p:cNvPr id="92" name="Google Shape;92;p1"/>
            <p:cNvGrpSpPr/>
            <p:nvPr/>
          </p:nvGrpSpPr>
          <p:grpSpPr>
            <a:xfrm rot="5400000">
              <a:off x="731964" y="0"/>
              <a:ext cx="1807908" cy="1807908"/>
              <a:chOff x="0" y="0"/>
              <a:chExt cx="812800" cy="812800"/>
            </a:xfrm>
          </p:grpSpPr>
          <p:sp>
            <p:nvSpPr>
              <p:cNvPr id="93" name="Google Shape;93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" name="Google Shape;95;p1"/>
            <p:cNvGrpSpPr/>
            <p:nvPr/>
          </p:nvGrpSpPr>
          <p:grpSpPr>
            <a:xfrm rot="5400000">
              <a:off x="0" y="0"/>
              <a:ext cx="1807908" cy="1807908"/>
              <a:chOff x="0" y="0"/>
              <a:chExt cx="812800" cy="812800"/>
            </a:xfrm>
          </p:grpSpPr>
          <p:sp>
            <p:nvSpPr>
              <p:cNvPr id="96" name="Google Shape;96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8" name="Google Shape;98;p1"/>
          <p:cNvSpPr txBox="1"/>
          <p:nvPr/>
        </p:nvSpPr>
        <p:spPr>
          <a:xfrm>
            <a:off x="1072414" y="3371935"/>
            <a:ext cx="16143172" cy="1963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113" dirty="0" err="1">
                <a:solidFill>
                  <a:srgbClr val="FFFFFF"/>
                </a:solidFill>
                <a:latin typeface="+mj-ea"/>
                <a:ea typeface="+mj-ea"/>
                <a:cs typeface="DM Serif Display"/>
                <a:sym typeface="DM Serif Display"/>
              </a:rPr>
              <a:t>부동산</a:t>
            </a:r>
            <a:r>
              <a:rPr lang="en-US" sz="9113" dirty="0">
                <a:solidFill>
                  <a:srgbClr val="FFFFFF"/>
                </a:solidFill>
                <a:latin typeface="+mj-ea"/>
                <a:ea typeface="+mj-ea"/>
                <a:cs typeface="DM Serif Display"/>
                <a:sym typeface="DM Serif Display"/>
              </a:rPr>
              <a:t> </a:t>
            </a:r>
            <a:r>
              <a:rPr lang="en-US" sz="9113" dirty="0" err="1">
                <a:solidFill>
                  <a:srgbClr val="FFFFFF"/>
                </a:solidFill>
                <a:latin typeface="+mj-ea"/>
                <a:ea typeface="+mj-ea"/>
                <a:cs typeface="DM Serif Display"/>
                <a:sym typeface="DM Serif Display"/>
              </a:rPr>
              <a:t>가격</a:t>
            </a:r>
            <a:r>
              <a:rPr lang="en-US" sz="9113" dirty="0">
                <a:solidFill>
                  <a:srgbClr val="FFFFFF"/>
                </a:solidFill>
                <a:latin typeface="+mj-ea"/>
                <a:ea typeface="+mj-ea"/>
                <a:cs typeface="DM Serif Display"/>
                <a:sym typeface="DM Serif Display"/>
              </a:rPr>
              <a:t> </a:t>
            </a:r>
            <a:r>
              <a:rPr lang="en-US" sz="9113" dirty="0" err="1">
                <a:solidFill>
                  <a:srgbClr val="FFFFFF"/>
                </a:solidFill>
                <a:latin typeface="+mj-ea"/>
                <a:ea typeface="+mj-ea"/>
                <a:cs typeface="DM Serif Display"/>
                <a:sym typeface="DM Serif Display"/>
              </a:rPr>
              <a:t>예측</a:t>
            </a:r>
            <a:r>
              <a:rPr lang="en-US" sz="9113" dirty="0">
                <a:solidFill>
                  <a:srgbClr val="FFFFFF"/>
                </a:solidFill>
                <a:latin typeface="+mj-ea"/>
                <a:ea typeface="+mj-ea"/>
                <a:cs typeface="DM Serif Display"/>
                <a:sym typeface="DM Serif Display"/>
              </a:rPr>
              <a:t> </a:t>
            </a:r>
            <a:r>
              <a:rPr lang="en-US" sz="9113" dirty="0" err="1">
                <a:solidFill>
                  <a:srgbClr val="FFFFFF"/>
                </a:solidFill>
                <a:latin typeface="+mj-ea"/>
                <a:ea typeface="+mj-ea"/>
                <a:cs typeface="DM Serif Display"/>
                <a:sym typeface="DM Serif Display"/>
              </a:rPr>
              <a:t>모델</a:t>
            </a:r>
            <a:r>
              <a:rPr lang="en-US" sz="9113" dirty="0">
                <a:solidFill>
                  <a:srgbClr val="FFFFFF"/>
                </a:solidFill>
                <a:latin typeface="+mj-ea"/>
                <a:ea typeface="+mj-ea"/>
                <a:cs typeface="DM Serif Display"/>
                <a:sym typeface="DM Serif Display"/>
              </a:rPr>
              <a:t> </a:t>
            </a:r>
            <a:r>
              <a:rPr lang="en-US" sz="9113" dirty="0" err="1">
                <a:solidFill>
                  <a:srgbClr val="FFFFFF"/>
                </a:solidFill>
                <a:latin typeface="+mj-ea"/>
                <a:ea typeface="+mj-ea"/>
                <a:cs typeface="DM Serif Display"/>
                <a:sym typeface="DM Serif Display"/>
              </a:rPr>
              <a:t>개발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99" name="Google Shape;99;p1"/>
          <p:cNvSpPr txBox="1"/>
          <p:nvPr/>
        </p:nvSpPr>
        <p:spPr>
          <a:xfrm>
            <a:off x="2456250" y="5630327"/>
            <a:ext cx="6615900" cy="11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70" dirty="0">
                <a:solidFill>
                  <a:srgbClr val="FFFFFF"/>
                </a:solidFill>
              </a:rPr>
              <a:t>팀 </a:t>
            </a:r>
            <a:r>
              <a:rPr lang="en-US" sz="3270" dirty="0" err="1">
                <a:solidFill>
                  <a:srgbClr val="FFFFFF"/>
                </a:solidFill>
              </a:rPr>
              <a:t>이름</a:t>
            </a:r>
            <a:r>
              <a:rPr lang="en-US" sz="3270" dirty="0">
                <a:solidFill>
                  <a:srgbClr val="FFFFFF"/>
                </a:solidFill>
              </a:rPr>
              <a:t>: </a:t>
            </a:r>
            <a:r>
              <a:rPr lang="en-US" sz="3270" dirty="0" err="1">
                <a:solidFill>
                  <a:srgbClr val="FFFFFF"/>
                </a:solidFill>
              </a:rPr>
              <a:t>아파트</a:t>
            </a:r>
            <a:endParaRPr sz="3270" dirty="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70" dirty="0">
                <a:solidFill>
                  <a:srgbClr val="FFFFFF"/>
                </a:solidFill>
              </a:rPr>
              <a:t>조    원: </a:t>
            </a:r>
            <a:r>
              <a:rPr lang="en-US" sz="3270" dirty="0" err="1">
                <a:solidFill>
                  <a:srgbClr val="FFFFFF"/>
                </a:solidFill>
              </a:rPr>
              <a:t>이유리</a:t>
            </a:r>
            <a:r>
              <a:rPr lang="en-US" sz="3270" dirty="0">
                <a:solidFill>
                  <a:srgbClr val="FFFFFF"/>
                </a:solidFill>
              </a:rPr>
              <a:t>, </a:t>
            </a:r>
            <a:r>
              <a:rPr lang="en-US" sz="3270" dirty="0" err="1">
                <a:solidFill>
                  <a:srgbClr val="FFFFFF"/>
                </a:solidFill>
              </a:rPr>
              <a:t>우병준</a:t>
            </a:r>
            <a:r>
              <a:rPr lang="en-US" sz="3270" dirty="0">
                <a:solidFill>
                  <a:srgbClr val="FFFFFF"/>
                </a:solidFill>
              </a:rPr>
              <a:t>, </a:t>
            </a:r>
            <a:r>
              <a:rPr lang="en-US" sz="3270" dirty="0" err="1">
                <a:solidFill>
                  <a:srgbClr val="FFFFFF"/>
                </a:solidFill>
              </a:rPr>
              <a:t>이정인</a:t>
            </a:r>
            <a:endParaRPr sz="327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g31c424d337c_1_216"/>
          <p:cNvPicPr preferRelativeResize="0"/>
          <p:nvPr/>
        </p:nvPicPr>
        <p:blipFill rotWithShape="1">
          <a:blip r:embed="rId3">
            <a:alphaModFix/>
          </a:blip>
          <a:srcRect l="14585" t="11832" r="14974"/>
          <a:stretch/>
        </p:blipFill>
        <p:spPr>
          <a:xfrm>
            <a:off x="620149" y="1186828"/>
            <a:ext cx="8602826" cy="7176879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31c424d337c_1_216"/>
          <p:cNvSpPr txBox="1"/>
          <p:nvPr/>
        </p:nvSpPr>
        <p:spPr>
          <a:xfrm>
            <a:off x="10683000" y="1980238"/>
            <a:ext cx="7605000" cy="75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아파트 기준</a:t>
            </a:r>
            <a:endParaRPr sz="7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버스 정류장, 학교, 병원, 공원 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연도별 지하철역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거리 계산 </a:t>
            </a:r>
            <a:endParaRPr sz="5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점수 계산</a:t>
            </a:r>
            <a:endParaRPr sz="5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0~500m 10점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(도보 약 5분)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500m~1km 5점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(도보 약 10분)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1km~1.5km 1점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(도보 약 15분 이상)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구/행정동 매핑</a:t>
            </a:r>
            <a:endParaRPr sz="5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동별 직전 1/3/6개월 거래 건수 집계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행정동별 인구밀도 데이터 적용</a:t>
            </a:r>
            <a:endParaRPr sz="3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행정동별 상가기준 소득-소비 데이터 적용</a:t>
            </a:r>
            <a:endParaRPr sz="3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g31c424d337c_1_216"/>
          <p:cNvSpPr txBox="1"/>
          <p:nvPr/>
        </p:nvSpPr>
        <p:spPr>
          <a:xfrm>
            <a:off x="774208" y="660400"/>
            <a:ext cx="627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4</a:t>
            </a:r>
            <a:r>
              <a:rPr lang="en-US" sz="3999" b="0" i="0" u="none" strike="noStrike" cap="none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. </a:t>
            </a:r>
            <a:r>
              <a:rPr lang="en-US" sz="3999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Data Preprocessing</a:t>
            </a:r>
            <a:endParaRPr/>
          </a:p>
        </p:txBody>
      </p:sp>
      <p:sp>
        <p:nvSpPr>
          <p:cNvPr id="259" name="Google Shape;259;g31c424d337c_1_216"/>
          <p:cNvSpPr txBox="1"/>
          <p:nvPr/>
        </p:nvSpPr>
        <p:spPr>
          <a:xfrm>
            <a:off x="13471552" y="650875"/>
            <a:ext cx="4096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>
                <a:solidFill>
                  <a:srgbClr val="011523"/>
                </a:solidFill>
              </a:rPr>
              <a:t>데이터 전처리</a:t>
            </a:r>
            <a:endParaRPr/>
          </a:p>
        </p:txBody>
      </p:sp>
      <p:grpSp>
        <p:nvGrpSpPr>
          <p:cNvPr id="2" name="그룹 1"/>
          <p:cNvGrpSpPr/>
          <p:nvPr/>
        </p:nvGrpSpPr>
        <p:grpSpPr>
          <a:xfrm>
            <a:off x="0" y="7079643"/>
            <a:ext cx="9843124" cy="1571661"/>
            <a:chOff x="0" y="7079643"/>
            <a:chExt cx="9843124" cy="1571661"/>
          </a:xfrm>
        </p:grpSpPr>
        <p:pic>
          <p:nvPicPr>
            <p:cNvPr id="260" name="Google Shape;260;g31c424d337c_1_2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99971" y="7089535"/>
              <a:ext cx="2343216" cy="15617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g31c424d337c_1_2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7079643"/>
              <a:ext cx="2343218" cy="15617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g31c424d337c_1_2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999940" y="7089540"/>
              <a:ext cx="2343214" cy="15617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g31c424d337c_1_2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99908" y="7089540"/>
              <a:ext cx="2343216" cy="15617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5" name="Google Shape;265;g31c424d337c_1_2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8725224"/>
            <a:ext cx="2343216" cy="156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31c424d337c_1_2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99975" y="8720592"/>
            <a:ext cx="2343218" cy="1561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31c424d337c_1_2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99952" y="8720589"/>
            <a:ext cx="2343208" cy="1561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31c424d337c_1_2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99920" y="8720602"/>
            <a:ext cx="2343206" cy="1561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64;g31c424d337c_1_216"/>
          <p:cNvPicPr preferRelativeResize="0"/>
          <p:nvPr/>
        </p:nvPicPr>
        <p:blipFill rotWithShape="1">
          <a:blip r:embed="rId3">
            <a:alphaModFix/>
          </a:blip>
          <a:srcRect l="27783" t="6393" r="41434" b="87215"/>
          <a:stretch/>
        </p:blipFill>
        <p:spPr>
          <a:xfrm>
            <a:off x="295671" y="1653690"/>
            <a:ext cx="8141153" cy="1126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1c424d337c_1_228"/>
          <p:cNvSpPr txBox="1"/>
          <p:nvPr/>
        </p:nvSpPr>
        <p:spPr>
          <a:xfrm>
            <a:off x="774208" y="660400"/>
            <a:ext cx="627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4</a:t>
            </a:r>
            <a:r>
              <a:rPr lang="en-US" sz="3999" b="0" i="0" u="none" strike="noStrike" cap="none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. </a:t>
            </a:r>
            <a:r>
              <a:rPr lang="en-US" sz="3999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Data Preprocessing</a:t>
            </a:r>
            <a:endParaRPr/>
          </a:p>
        </p:txBody>
      </p:sp>
      <p:sp>
        <p:nvSpPr>
          <p:cNvPr id="274" name="Google Shape;274;g31c424d337c_1_228"/>
          <p:cNvSpPr txBox="1"/>
          <p:nvPr/>
        </p:nvSpPr>
        <p:spPr>
          <a:xfrm>
            <a:off x="13471552" y="650875"/>
            <a:ext cx="4096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>
                <a:solidFill>
                  <a:srgbClr val="011523"/>
                </a:solidFill>
              </a:rPr>
              <a:t>데이터 전처리</a:t>
            </a:r>
            <a:endParaRPr/>
          </a:p>
        </p:txBody>
      </p:sp>
      <p:pic>
        <p:nvPicPr>
          <p:cNvPr id="276" name="Google Shape;276;g31c424d337c_1_228"/>
          <p:cNvPicPr preferRelativeResize="0"/>
          <p:nvPr/>
        </p:nvPicPr>
        <p:blipFill rotWithShape="1">
          <a:blip r:embed="rId3">
            <a:alphaModFix/>
          </a:blip>
          <a:srcRect r="35022"/>
          <a:stretch/>
        </p:blipFill>
        <p:spPr>
          <a:xfrm>
            <a:off x="2260877" y="2644634"/>
            <a:ext cx="9180817" cy="7162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31c424d337c_1_228"/>
          <p:cNvPicPr preferRelativeResize="0"/>
          <p:nvPr/>
        </p:nvPicPr>
        <p:blipFill rotWithShape="1">
          <a:blip r:embed="rId4">
            <a:alphaModFix/>
          </a:blip>
          <a:srcRect l="8892"/>
          <a:stretch/>
        </p:blipFill>
        <p:spPr>
          <a:xfrm>
            <a:off x="12689123" y="1583877"/>
            <a:ext cx="5441411" cy="2689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31c424d337c_1_228"/>
          <p:cNvPicPr preferRelativeResize="0"/>
          <p:nvPr/>
        </p:nvPicPr>
        <p:blipFill rotWithShape="1">
          <a:blip r:embed="rId5">
            <a:alphaModFix/>
          </a:blip>
          <a:srcRect l="8892"/>
          <a:stretch/>
        </p:blipFill>
        <p:spPr>
          <a:xfrm>
            <a:off x="12689123" y="7117408"/>
            <a:ext cx="5441411" cy="268999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22;g31c424d337c_1_131"/>
          <p:cNvSpPr txBox="1"/>
          <p:nvPr/>
        </p:nvSpPr>
        <p:spPr>
          <a:xfrm>
            <a:off x="3507707" y="1639108"/>
            <a:ext cx="6687156" cy="1031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lvl="0" algn="ctr"/>
            <a:r>
              <a:rPr lang="ko-KR" altLang="en-US" sz="55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한</a:t>
            </a:r>
            <a:r>
              <a:rPr lang="en-US" altLang="ko-KR" sz="55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·</a:t>
            </a:r>
            <a:r>
              <a:rPr lang="ko-KR" altLang="en-US" sz="55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미 정치</a:t>
            </a:r>
            <a:endParaRPr sz="55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22;g31c424d337c_1_131"/>
          <p:cNvSpPr txBox="1"/>
          <p:nvPr/>
        </p:nvSpPr>
        <p:spPr>
          <a:xfrm>
            <a:off x="12689123" y="4603047"/>
            <a:ext cx="5441411" cy="2185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lvl="0" algn="ctr"/>
            <a:r>
              <a:rPr lang="ko-KR" altLang="en-US" sz="55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환율 </a:t>
            </a:r>
            <a:endParaRPr lang="en-US" altLang="ko-KR" sz="5500" b="1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/>
            <a:endParaRPr lang="en-US" altLang="ko-KR"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/>
            <a:r>
              <a:rPr lang="ko-KR" altLang="en-US" sz="55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금리</a:t>
            </a:r>
            <a:endParaRPr sz="55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276;g31c424d337c_1_228"/>
          <p:cNvPicPr preferRelativeResize="0"/>
          <p:nvPr/>
        </p:nvPicPr>
        <p:blipFill rotWithShape="1">
          <a:blip r:embed="rId3">
            <a:alphaModFix/>
          </a:blip>
          <a:srcRect l="79252" b="60988"/>
          <a:stretch/>
        </p:blipFill>
        <p:spPr>
          <a:xfrm>
            <a:off x="5114379" y="6384701"/>
            <a:ext cx="2756634" cy="26509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1"/>
          <p:cNvGrpSpPr/>
          <p:nvPr/>
        </p:nvGrpSpPr>
        <p:grpSpPr>
          <a:xfrm>
            <a:off x="145945" y="1639108"/>
            <a:ext cx="2200294" cy="8168292"/>
            <a:chOff x="74229" y="2045838"/>
            <a:chExt cx="2200294" cy="8168292"/>
          </a:xfrm>
        </p:grpSpPr>
        <p:pic>
          <p:nvPicPr>
            <p:cNvPr id="275" name="Google Shape;275;g31c424d337c_1_228"/>
            <p:cNvPicPr preferRelativeResize="0"/>
            <p:nvPr/>
          </p:nvPicPr>
          <p:blipFill rotWithShape="1">
            <a:blip r:embed="rId6">
              <a:alphaModFix/>
            </a:blip>
            <a:srcRect r="52346"/>
            <a:stretch/>
          </p:blipFill>
          <p:spPr>
            <a:xfrm>
              <a:off x="159591" y="2045838"/>
              <a:ext cx="2029570" cy="40841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275;g31c424d337c_1_228"/>
            <p:cNvPicPr preferRelativeResize="0"/>
            <p:nvPr/>
          </p:nvPicPr>
          <p:blipFill rotWithShape="1">
            <a:blip r:embed="rId6">
              <a:alphaModFix/>
            </a:blip>
            <a:srcRect l="48338"/>
            <a:stretch/>
          </p:blipFill>
          <p:spPr>
            <a:xfrm>
              <a:off x="74229" y="6129984"/>
              <a:ext cx="2200294" cy="408414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1c424d337c_1_190"/>
          <p:cNvSpPr txBox="1"/>
          <p:nvPr/>
        </p:nvSpPr>
        <p:spPr>
          <a:xfrm>
            <a:off x="562202" y="2536154"/>
            <a:ext cx="17163600" cy="3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5</a:t>
            </a:r>
            <a:r>
              <a:rPr lang="en-US" sz="10000" b="0" i="0" u="none" strike="noStrike" cap="none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. </a:t>
            </a:r>
            <a:r>
              <a:rPr lang="en-US" sz="1000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Project Outcomes</a:t>
            </a:r>
            <a:endParaRPr sz="10000">
              <a:solidFill>
                <a:srgbClr val="01152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ct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Modeling</a:t>
            </a:r>
            <a:endParaRPr sz="10000"/>
          </a:p>
        </p:txBody>
      </p:sp>
      <p:sp>
        <p:nvSpPr>
          <p:cNvPr id="284" name="Google Shape;284;g31c424d337c_1_190"/>
          <p:cNvSpPr txBox="1"/>
          <p:nvPr/>
        </p:nvSpPr>
        <p:spPr>
          <a:xfrm>
            <a:off x="562200" y="6981346"/>
            <a:ext cx="17163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011523"/>
                </a:solidFill>
              </a:rPr>
              <a:t>수행결과 - 모델링</a:t>
            </a:r>
            <a:endParaRPr sz="5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1c35818198_0_24"/>
          <p:cNvSpPr txBox="1"/>
          <p:nvPr/>
        </p:nvSpPr>
        <p:spPr>
          <a:xfrm>
            <a:off x="774201" y="391465"/>
            <a:ext cx="7187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 dirty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Correlation Analysis</a:t>
            </a:r>
            <a:endParaRPr sz="3999" dirty="0">
              <a:solidFill>
                <a:srgbClr val="01152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90" name="Google Shape;290;g31c35818198_0_24"/>
          <p:cNvSpPr txBox="1"/>
          <p:nvPr/>
        </p:nvSpPr>
        <p:spPr>
          <a:xfrm>
            <a:off x="1428898" y="6534175"/>
            <a:ext cx="3659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31c35818198_0_24"/>
          <p:cNvSpPr txBox="1"/>
          <p:nvPr/>
        </p:nvSpPr>
        <p:spPr>
          <a:xfrm>
            <a:off x="1428896" y="4054800"/>
            <a:ext cx="5325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31c35818198_0_24"/>
          <p:cNvSpPr txBox="1"/>
          <p:nvPr/>
        </p:nvSpPr>
        <p:spPr>
          <a:xfrm>
            <a:off x="1428903" y="5011739"/>
            <a:ext cx="6831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11523"/>
              </a:solidFill>
            </a:endParaRPr>
          </a:p>
        </p:txBody>
      </p:sp>
      <p:sp>
        <p:nvSpPr>
          <p:cNvPr id="293" name="Google Shape;293;g31c35818198_0_24"/>
          <p:cNvSpPr txBox="1"/>
          <p:nvPr/>
        </p:nvSpPr>
        <p:spPr>
          <a:xfrm>
            <a:off x="10261850" y="381940"/>
            <a:ext cx="73062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50"/>
              <a:t>상관 관계 분석</a:t>
            </a:r>
            <a:endParaRPr sz="3950"/>
          </a:p>
        </p:txBody>
      </p:sp>
      <p:pic>
        <p:nvPicPr>
          <p:cNvPr id="294" name="Google Shape;294;g31c35818198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6000"/>
            <a:ext cx="11374999" cy="9010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31c35818198_0_24"/>
          <p:cNvSpPr txBox="1"/>
          <p:nvPr/>
        </p:nvSpPr>
        <p:spPr>
          <a:xfrm>
            <a:off x="12240275" y="2987650"/>
            <a:ext cx="5325000" cy="50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특성 간 상관관계 분석을 통한 다중공선성 탐지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1c424d337c_5_3"/>
          <p:cNvSpPr txBox="1"/>
          <p:nvPr/>
        </p:nvSpPr>
        <p:spPr>
          <a:xfrm>
            <a:off x="1428898" y="6534175"/>
            <a:ext cx="3659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31c424d337c_5_3"/>
          <p:cNvSpPr txBox="1"/>
          <p:nvPr/>
        </p:nvSpPr>
        <p:spPr>
          <a:xfrm>
            <a:off x="1428896" y="4054800"/>
            <a:ext cx="5325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31c424d337c_5_3"/>
          <p:cNvSpPr txBox="1"/>
          <p:nvPr/>
        </p:nvSpPr>
        <p:spPr>
          <a:xfrm>
            <a:off x="1428903" y="5011739"/>
            <a:ext cx="6831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11523"/>
              </a:solidFill>
            </a:endParaRPr>
          </a:p>
        </p:txBody>
      </p:sp>
      <p:sp>
        <p:nvSpPr>
          <p:cNvPr id="305" name="Google Shape;305;g31c424d337c_5_3"/>
          <p:cNvSpPr txBox="1"/>
          <p:nvPr/>
        </p:nvSpPr>
        <p:spPr>
          <a:xfrm>
            <a:off x="12240275" y="2987650"/>
            <a:ext cx="5325000" cy="50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g31c424d337c_5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6000"/>
            <a:ext cx="17565274" cy="90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89;g31c35818198_0_24"/>
          <p:cNvSpPr txBox="1"/>
          <p:nvPr/>
        </p:nvSpPr>
        <p:spPr>
          <a:xfrm>
            <a:off x="774201" y="391465"/>
            <a:ext cx="7187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 dirty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Correlation Analysis</a:t>
            </a:r>
            <a:endParaRPr sz="3999" dirty="0">
              <a:solidFill>
                <a:srgbClr val="01152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0" name="Google Shape;293;g31c35818198_0_24"/>
          <p:cNvSpPr txBox="1"/>
          <p:nvPr/>
        </p:nvSpPr>
        <p:spPr>
          <a:xfrm>
            <a:off x="10261850" y="381940"/>
            <a:ext cx="73062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50"/>
              <a:t>상관 관계 분석</a:t>
            </a:r>
            <a:endParaRPr sz="39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1c424d337c_5_298"/>
          <p:cNvSpPr txBox="1"/>
          <p:nvPr/>
        </p:nvSpPr>
        <p:spPr>
          <a:xfrm>
            <a:off x="774201" y="391465"/>
            <a:ext cx="7187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 dirty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Feature Importance</a:t>
            </a:r>
            <a:endParaRPr sz="3999" dirty="0">
              <a:solidFill>
                <a:srgbClr val="01152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12" name="Google Shape;312;g31c424d337c_5_298"/>
          <p:cNvSpPr txBox="1"/>
          <p:nvPr/>
        </p:nvSpPr>
        <p:spPr>
          <a:xfrm>
            <a:off x="1428898" y="6534175"/>
            <a:ext cx="3659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31c424d337c_5_298"/>
          <p:cNvSpPr txBox="1"/>
          <p:nvPr/>
        </p:nvSpPr>
        <p:spPr>
          <a:xfrm>
            <a:off x="1428896" y="4054800"/>
            <a:ext cx="5325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31c424d337c_5_298"/>
          <p:cNvSpPr txBox="1"/>
          <p:nvPr/>
        </p:nvSpPr>
        <p:spPr>
          <a:xfrm>
            <a:off x="1428903" y="5011739"/>
            <a:ext cx="6831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11523"/>
              </a:solidFill>
            </a:endParaRPr>
          </a:p>
        </p:txBody>
      </p:sp>
      <p:sp>
        <p:nvSpPr>
          <p:cNvPr id="315" name="Google Shape;315;g31c424d337c_5_298"/>
          <p:cNvSpPr txBox="1"/>
          <p:nvPr/>
        </p:nvSpPr>
        <p:spPr>
          <a:xfrm>
            <a:off x="10261850" y="650875"/>
            <a:ext cx="73062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950"/>
          </a:p>
        </p:txBody>
      </p:sp>
      <p:sp>
        <p:nvSpPr>
          <p:cNvPr id="316" name="Google Shape;316;g31c424d337c_5_298"/>
          <p:cNvSpPr txBox="1"/>
          <p:nvPr/>
        </p:nvSpPr>
        <p:spPr>
          <a:xfrm>
            <a:off x="12240275" y="2987650"/>
            <a:ext cx="5325000" cy="50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7" name="Google Shape;317;g31c424d337c_5_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6000"/>
            <a:ext cx="14898425" cy="90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1c424d337c_5_14"/>
          <p:cNvSpPr txBox="1"/>
          <p:nvPr/>
        </p:nvSpPr>
        <p:spPr>
          <a:xfrm>
            <a:off x="774201" y="391465"/>
            <a:ext cx="7187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 dirty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Model Selection</a:t>
            </a:r>
            <a:endParaRPr sz="3999" dirty="0">
              <a:solidFill>
                <a:srgbClr val="01152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23" name="Google Shape;323;g31c424d337c_5_14"/>
          <p:cNvSpPr txBox="1"/>
          <p:nvPr/>
        </p:nvSpPr>
        <p:spPr>
          <a:xfrm>
            <a:off x="1428898" y="6534175"/>
            <a:ext cx="3659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31c424d337c_5_14"/>
          <p:cNvSpPr txBox="1"/>
          <p:nvPr/>
        </p:nvSpPr>
        <p:spPr>
          <a:xfrm>
            <a:off x="1428896" y="4054800"/>
            <a:ext cx="5325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31c424d337c_5_14"/>
          <p:cNvSpPr txBox="1"/>
          <p:nvPr/>
        </p:nvSpPr>
        <p:spPr>
          <a:xfrm>
            <a:off x="1428903" y="5011739"/>
            <a:ext cx="6831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11523"/>
              </a:solidFill>
            </a:endParaRPr>
          </a:p>
        </p:txBody>
      </p:sp>
      <p:sp>
        <p:nvSpPr>
          <p:cNvPr id="326" name="Google Shape;326;g31c424d337c_5_14"/>
          <p:cNvSpPr txBox="1"/>
          <p:nvPr/>
        </p:nvSpPr>
        <p:spPr>
          <a:xfrm>
            <a:off x="10261850" y="381940"/>
            <a:ext cx="73062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50"/>
              <a:t>모델 선택 과정</a:t>
            </a:r>
            <a:endParaRPr sz="3950"/>
          </a:p>
        </p:txBody>
      </p:sp>
      <p:sp>
        <p:nvSpPr>
          <p:cNvPr id="327" name="Google Shape;327;g31c424d337c_5_14"/>
          <p:cNvSpPr txBox="1"/>
          <p:nvPr/>
        </p:nvSpPr>
        <p:spPr>
          <a:xfrm>
            <a:off x="12240275" y="2987650"/>
            <a:ext cx="5325000" cy="50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8" name="Google Shape;328;g31c424d337c_5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6000"/>
            <a:ext cx="17568049" cy="901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1c424d337c_5_59"/>
          <p:cNvSpPr txBox="1"/>
          <p:nvPr/>
        </p:nvSpPr>
        <p:spPr>
          <a:xfrm>
            <a:off x="774200" y="660400"/>
            <a:ext cx="7765800" cy="9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RandomForestRegressor</a:t>
            </a:r>
            <a:endParaRPr sz="3900"/>
          </a:p>
        </p:txBody>
      </p:sp>
      <p:sp>
        <p:nvSpPr>
          <p:cNvPr id="334" name="Google Shape;334;g31c424d337c_5_59"/>
          <p:cNvSpPr txBox="1"/>
          <p:nvPr/>
        </p:nvSpPr>
        <p:spPr>
          <a:xfrm>
            <a:off x="1108375" y="2331025"/>
            <a:ext cx="2748000" cy="1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/>
          </a:p>
        </p:txBody>
      </p:sp>
      <p:sp>
        <p:nvSpPr>
          <p:cNvPr id="335" name="Google Shape;335;g31c424d337c_5_59"/>
          <p:cNvSpPr txBox="1"/>
          <p:nvPr/>
        </p:nvSpPr>
        <p:spPr>
          <a:xfrm>
            <a:off x="1108375" y="5573300"/>
            <a:ext cx="4541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/>
              <a:t>랜덤 포레스트</a:t>
            </a:r>
            <a:r>
              <a:rPr lang="en-US" sz="3200"/>
              <a:t> </a:t>
            </a:r>
            <a:endParaRPr sz="3200"/>
          </a:p>
        </p:txBody>
      </p:sp>
      <p:sp>
        <p:nvSpPr>
          <p:cNvPr id="336" name="Google Shape;336;g31c424d337c_5_59"/>
          <p:cNvSpPr txBox="1"/>
          <p:nvPr/>
        </p:nvSpPr>
        <p:spPr>
          <a:xfrm>
            <a:off x="9734900" y="2331025"/>
            <a:ext cx="7198500" cy="12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훈련 세트</a:t>
            </a:r>
            <a:r>
              <a:rPr lang="en-US" sz="2200"/>
              <a:t> </a:t>
            </a:r>
            <a:r>
              <a:rPr lang="en-US" sz="2700">
                <a:solidFill>
                  <a:srgbClr val="011523"/>
                </a:solidFill>
              </a:rPr>
              <a:t>R² : 0.984</a:t>
            </a:r>
            <a:endParaRPr sz="2700">
              <a:solidFill>
                <a:srgbClr val="011523"/>
              </a:solidFill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700">
                <a:solidFill>
                  <a:schemeClr val="dk1"/>
                </a:solidFill>
              </a:rPr>
              <a:t>테스트 세트</a:t>
            </a:r>
            <a:r>
              <a:rPr lang="en-US" sz="2200">
                <a:solidFill>
                  <a:schemeClr val="dk1"/>
                </a:solidFill>
              </a:rPr>
              <a:t> </a:t>
            </a:r>
            <a:r>
              <a:rPr lang="en-US" sz="2700">
                <a:solidFill>
                  <a:srgbClr val="011523"/>
                </a:solidFill>
              </a:rPr>
              <a:t>R² : 0.871</a:t>
            </a:r>
            <a:endParaRPr sz="2700">
              <a:solidFill>
                <a:srgbClr val="011523"/>
              </a:solidFill>
            </a:endParaRPr>
          </a:p>
        </p:txBody>
      </p:sp>
      <p:sp>
        <p:nvSpPr>
          <p:cNvPr id="337" name="Google Shape;337;g31c424d337c_5_59"/>
          <p:cNvSpPr txBox="1"/>
          <p:nvPr/>
        </p:nvSpPr>
        <p:spPr>
          <a:xfrm>
            <a:off x="9734900" y="4211900"/>
            <a:ext cx="71985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12731.622</a:t>
            </a:r>
            <a:endParaRPr sz="2700"/>
          </a:p>
        </p:txBody>
      </p:sp>
      <p:sp>
        <p:nvSpPr>
          <p:cNvPr id="338" name="Google Shape;338;g31c424d337c_5_59"/>
          <p:cNvSpPr txBox="1"/>
          <p:nvPr/>
        </p:nvSpPr>
        <p:spPr>
          <a:xfrm>
            <a:off x="6259025" y="2331013"/>
            <a:ext cx="2280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60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700"/>
              <a:buChar char="•"/>
            </a:pPr>
            <a:r>
              <a:rPr lang="en-US" sz="2700" b="1">
                <a:solidFill>
                  <a:srgbClr val="011523"/>
                </a:solidFill>
              </a:rPr>
              <a:t>R²</a:t>
            </a:r>
            <a:endParaRPr sz="2700" b="1"/>
          </a:p>
        </p:txBody>
      </p:sp>
      <p:sp>
        <p:nvSpPr>
          <p:cNvPr id="339" name="Google Shape;339;g31c424d337c_5_59"/>
          <p:cNvSpPr txBox="1"/>
          <p:nvPr/>
        </p:nvSpPr>
        <p:spPr>
          <a:xfrm>
            <a:off x="6259025" y="4211900"/>
            <a:ext cx="2748000" cy="12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31801" marR="0" lvl="1" indent="-260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700"/>
              <a:buChar char="•"/>
            </a:pPr>
            <a:r>
              <a:rPr lang="en-US" sz="2700" b="1">
                <a:solidFill>
                  <a:srgbClr val="011523"/>
                </a:solidFill>
              </a:rPr>
              <a:t>MAE</a:t>
            </a:r>
            <a:endParaRPr sz="2700" b="1">
              <a:solidFill>
                <a:srgbClr val="011523"/>
              </a:solidFill>
            </a:endParaRPr>
          </a:p>
          <a:p>
            <a:pPr marL="431801" marR="0" lvl="1" indent="-260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700"/>
              <a:buChar char="•"/>
            </a:pPr>
            <a:r>
              <a:rPr lang="en-US" sz="2700" b="1">
                <a:solidFill>
                  <a:srgbClr val="011523"/>
                </a:solidFill>
              </a:rPr>
              <a:t>평균 절대 오차</a:t>
            </a:r>
            <a:endParaRPr sz="2700" b="1">
              <a:solidFill>
                <a:srgbClr val="011523"/>
              </a:solidFill>
            </a:endParaRPr>
          </a:p>
        </p:txBody>
      </p:sp>
      <p:sp>
        <p:nvSpPr>
          <p:cNvPr id="340" name="Google Shape;340;g31c424d337c_5_59"/>
          <p:cNvSpPr txBox="1"/>
          <p:nvPr/>
        </p:nvSpPr>
        <p:spPr>
          <a:xfrm>
            <a:off x="1108375" y="6025200"/>
            <a:ext cx="20937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31c424d337c_5_59"/>
          <p:cNvSpPr txBox="1"/>
          <p:nvPr/>
        </p:nvSpPr>
        <p:spPr>
          <a:xfrm>
            <a:off x="9734900" y="6222048"/>
            <a:ext cx="6715500" cy="15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11523"/>
                </a:solidFill>
              </a:rPr>
              <a:t>724951722.668</a:t>
            </a:r>
            <a:endParaRPr sz="2700">
              <a:solidFill>
                <a:srgbClr val="011523"/>
              </a:solidFill>
            </a:endParaRPr>
          </a:p>
        </p:txBody>
      </p:sp>
      <p:sp>
        <p:nvSpPr>
          <p:cNvPr id="342" name="Google Shape;342;g31c424d337c_5_59"/>
          <p:cNvSpPr txBox="1"/>
          <p:nvPr/>
        </p:nvSpPr>
        <p:spPr>
          <a:xfrm>
            <a:off x="6259025" y="6236700"/>
            <a:ext cx="2748000" cy="12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31801" marR="0" lvl="1" indent="-260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700"/>
              <a:buChar char="•"/>
            </a:pPr>
            <a:r>
              <a:rPr lang="en-US" sz="2700" b="1">
                <a:solidFill>
                  <a:srgbClr val="011523"/>
                </a:solidFill>
              </a:rPr>
              <a:t>MSE</a:t>
            </a:r>
            <a:endParaRPr sz="2700" b="1">
              <a:solidFill>
                <a:srgbClr val="011523"/>
              </a:solidFill>
            </a:endParaRPr>
          </a:p>
          <a:p>
            <a:pPr marL="431801" marR="0" lvl="1" indent="-260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700"/>
              <a:buChar char="•"/>
            </a:pPr>
            <a:r>
              <a:rPr lang="en-US" sz="2700" b="1">
                <a:solidFill>
                  <a:srgbClr val="011523"/>
                </a:solidFill>
              </a:rPr>
              <a:t>평균 제곱 오차</a:t>
            </a:r>
            <a:endParaRPr sz="2700" b="1">
              <a:solidFill>
                <a:srgbClr val="011523"/>
              </a:solidFill>
            </a:endParaRPr>
          </a:p>
        </p:txBody>
      </p:sp>
      <p:sp>
        <p:nvSpPr>
          <p:cNvPr id="343" name="Google Shape;343;g31c424d337c_5_59"/>
          <p:cNvSpPr txBox="1"/>
          <p:nvPr/>
        </p:nvSpPr>
        <p:spPr>
          <a:xfrm>
            <a:off x="1014775" y="8633638"/>
            <a:ext cx="2280900" cy="15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011523"/>
                </a:solidFill>
              </a:rPr>
              <a:t>Error Rate 0.13</a:t>
            </a:r>
            <a:endParaRPr sz="3000" b="1">
              <a:solidFill>
                <a:srgbClr val="011523"/>
              </a:solidFill>
            </a:endParaRPr>
          </a:p>
        </p:txBody>
      </p:sp>
      <p:sp>
        <p:nvSpPr>
          <p:cNvPr id="344" name="Google Shape;344;g31c424d337c_5_59"/>
          <p:cNvSpPr txBox="1"/>
          <p:nvPr/>
        </p:nvSpPr>
        <p:spPr>
          <a:xfrm>
            <a:off x="9734900" y="7983550"/>
            <a:ext cx="7832700" cy="22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11523"/>
                </a:solidFill>
              </a:rPr>
              <a:t>26924.928</a:t>
            </a:r>
            <a:endParaRPr sz="2700">
              <a:solidFill>
                <a:srgbClr val="011523"/>
              </a:solidFill>
            </a:endParaRPr>
          </a:p>
        </p:txBody>
      </p:sp>
      <p:sp>
        <p:nvSpPr>
          <p:cNvPr id="345" name="Google Shape;345;g31c424d337c_5_59"/>
          <p:cNvSpPr txBox="1"/>
          <p:nvPr/>
        </p:nvSpPr>
        <p:spPr>
          <a:xfrm>
            <a:off x="6259025" y="8306800"/>
            <a:ext cx="3263700" cy="13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31801" marR="0" lvl="1" indent="-260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700"/>
              <a:buChar char="•"/>
            </a:pPr>
            <a:r>
              <a:rPr lang="en-US" sz="2700" b="1">
                <a:solidFill>
                  <a:srgbClr val="011523"/>
                </a:solidFill>
              </a:rPr>
              <a:t>RMSE</a:t>
            </a:r>
            <a:endParaRPr sz="2700" b="1">
              <a:solidFill>
                <a:srgbClr val="011523"/>
              </a:solidFill>
            </a:endParaRPr>
          </a:p>
          <a:p>
            <a:pPr marL="431801" marR="0" lvl="1" indent="-260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700"/>
              <a:buChar char="•"/>
            </a:pPr>
            <a:r>
              <a:rPr lang="en-US" sz="2700" b="1">
                <a:solidFill>
                  <a:srgbClr val="011523"/>
                </a:solidFill>
              </a:rPr>
              <a:t>평균 제곱근 오차</a:t>
            </a:r>
            <a:endParaRPr sz="2700" b="1">
              <a:solidFill>
                <a:srgbClr val="011523"/>
              </a:solidFill>
            </a:endParaRPr>
          </a:p>
          <a:p>
            <a:pPr marL="9144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11523"/>
              </a:solidFill>
            </a:endParaRPr>
          </a:p>
        </p:txBody>
      </p:sp>
      <p:cxnSp>
        <p:nvCxnSpPr>
          <p:cNvPr id="346" name="Google Shape;346;g31c424d337c_5_59"/>
          <p:cNvCxnSpPr/>
          <p:nvPr/>
        </p:nvCxnSpPr>
        <p:spPr>
          <a:xfrm>
            <a:off x="6391750" y="3802450"/>
            <a:ext cx="11896200" cy="0"/>
          </a:xfrm>
          <a:prstGeom prst="straightConnector1">
            <a:avLst/>
          </a:prstGeom>
          <a:noFill/>
          <a:ln w="9525" cap="flat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7" name="Google Shape;347;g31c424d337c_5_59"/>
          <p:cNvCxnSpPr/>
          <p:nvPr/>
        </p:nvCxnSpPr>
        <p:spPr>
          <a:xfrm>
            <a:off x="6427950" y="5776100"/>
            <a:ext cx="11860200" cy="9900"/>
          </a:xfrm>
          <a:prstGeom prst="straightConnector1">
            <a:avLst/>
          </a:prstGeom>
          <a:noFill/>
          <a:ln w="9525" cap="flat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8" name="Google Shape;348;g31c424d337c_5_59"/>
          <p:cNvCxnSpPr/>
          <p:nvPr/>
        </p:nvCxnSpPr>
        <p:spPr>
          <a:xfrm rot="10800000" flipH="1">
            <a:off x="6464175" y="7769475"/>
            <a:ext cx="11823900" cy="16500"/>
          </a:xfrm>
          <a:prstGeom prst="straightConnector1">
            <a:avLst/>
          </a:prstGeom>
          <a:noFill/>
          <a:ln w="9525" cap="flat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9" name="Google Shape;349;g31c424d337c_5_59"/>
          <p:cNvCxnSpPr/>
          <p:nvPr/>
        </p:nvCxnSpPr>
        <p:spPr>
          <a:xfrm rot="10800000" flipH="1">
            <a:off x="6554700" y="9753025"/>
            <a:ext cx="11733300" cy="6600"/>
          </a:xfrm>
          <a:prstGeom prst="straightConnector1">
            <a:avLst/>
          </a:prstGeom>
          <a:noFill/>
          <a:ln w="9525" cap="flat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" name="Google Shape;350;g31c424d337c_5_59"/>
          <p:cNvSpPr txBox="1"/>
          <p:nvPr/>
        </p:nvSpPr>
        <p:spPr>
          <a:xfrm>
            <a:off x="9399200" y="650875"/>
            <a:ext cx="8168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1c424d337c_5_123"/>
          <p:cNvSpPr txBox="1"/>
          <p:nvPr/>
        </p:nvSpPr>
        <p:spPr>
          <a:xfrm>
            <a:off x="774201" y="391465"/>
            <a:ext cx="7187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 dirty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Cross Validation</a:t>
            </a:r>
            <a:endParaRPr sz="3999" dirty="0">
              <a:solidFill>
                <a:srgbClr val="01152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56" name="Google Shape;356;g31c424d337c_5_123"/>
          <p:cNvSpPr txBox="1"/>
          <p:nvPr/>
        </p:nvSpPr>
        <p:spPr>
          <a:xfrm>
            <a:off x="1428898" y="6534175"/>
            <a:ext cx="3659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31c424d337c_5_123"/>
          <p:cNvSpPr txBox="1"/>
          <p:nvPr/>
        </p:nvSpPr>
        <p:spPr>
          <a:xfrm>
            <a:off x="1428896" y="4054800"/>
            <a:ext cx="5325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g31c424d337c_5_123"/>
          <p:cNvSpPr txBox="1"/>
          <p:nvPr/>
        </p:nvSpPr>
        <p:spPr>
          <a:xfrm>
            <a:off x="1428903" y="5011739"/>
            <a:ext cx="6831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11523"/>
              </a:solidFill>
            </a:endParaRPr>
          </a:p>
        </p:txBody>
      </p:sp>
      <p:sp>
        <p:nvSpPr>
          <p:cNvPr id="359" name="Google Shape;359;g31c424d337c_5_123"/>
          <p:cNvSpPr txBox="1"/>
          <p:nvPr/>
        </p:nvSpPr>
        <p:spPr>
          <a:xfrm>
            <a:off x="10261850" y="381940"/>
            <a:ext cx="73062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50"/>
              <a:t>교차 검증</a:t>
            </a:r>
            <a:endParaRPr sz="3950"/>
          </a:p>
        </p:txBody>
      </p:sp>
      <p:sp>
        <p:nvSpPr>
          <p:cNvPr id="360" name="Google Shape;360;g31c424d337c_5_123"/>
          <p:cNvSpPr txBox="1"/>
          <p:nvPr/>
        </p:nvSpPr>
        <p:spPr>
          <a:xfrm>
            <a:off x="12240275" y="2987650"/>
            <a:ext cx="5325000" cy="50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1" name="Google Shape;361;g31c424d337c_5_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6000"/>
            <a:ext cx="13525874" cy="90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1c424d337c_5_133"/>
          <p:cNvSpPr txBox="1"/>
          <p:nvPr/>
        </p:nvSpPr>
        <p:spPr>
          <a:xfrm>
            <a:off x="774201" y="391465"/>
            <a:ext cx="7187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 dirty="0" err="1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Hyperparameter</a:t>
            </a:r>
            <a:r>
              <a:rPr lang="en-US" sz="3999" dirty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tuning</a:t>
            </a:r>
            <a:endParaRPr sz="3999" dirty="0">
              <a:solidFill>
                <a:srgbClr val="01152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67" name="Google Shape;367;g31c424d337c_5_133"/>
          <p:cNvSpPr txBox="1"/>
          <p:nvPr/>
        </p:nvSpPr>
        <p:spPr>
          <a:xfrm>
            <a:off x="1428898" y="6534175"/>
            <a:ext cx="3659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g31c424d337c_5_133"/>
          <p:cNvSpPr txBox="1"/>
          <p:nvPr/>
        </p:nvSpPr>
        <p:spPr>
          <a:xfrm>
            <a:off x="1428896" y="4054800"/>
            <a:ext cx="5325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31c424d337c_5_133"/>
          <p:cNvSpPr txBox="1"/>
          <p:nvPr/>
        </p:nvSpPr>
        <p:spPr>
          <a:xfrm>
            <a:off x="1428903" y="5011739"/>
            <a:ext cx="6831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11523"/>
              </a:solidFill>
            </a:endParaRPr>
          </a:p>
        </p:txBody>
      </p:sp>
      <p:sp>
        <p:nvSpPr>
          <p:cNvPr id="370" name="Google Shape;370;g31c424d337c_5_133"/>
          <p:cNvSpPr txBox="1"/>
          <p:nvPr/>
        </p:nvSpPr>
        <p:spPr>
          <a:xfrm>
            <a:off x="10261850" y="381940"/>
            <a:ext cx="73062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50"/>
              <a:t>하이퍼 파라미터 조정</a:t>
            </a:r>
            <a:endParaRPr sz="3950"/>
          </a:p>
        </p:txBody>
      </p:sp>
      <p:sp>
        <p:nvSpPr>
          <p:cNvPr id="371" name="Google Shape;371;g31c424d337c_5_133"/>
          <p:cNvSpPr txBox="1"/>
          <p:nvPr/>
        </p:nvSpPr>
        <p:spPr>
          <a:xfrm>
            <a:off x="12240275" y="1276000"/>
            <a:ext cx="5325000" cy="6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rgbClr val="01152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rgbClr val="01152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rgbClr val="01152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rgbClr val="01152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rgbClr val="01152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011523"/>
                </a:solidFill>
              </a:rPr>
              <a:t>             R² </a:t>
            </a:r>
            <a:r>
              <a:rPr lang="en-US" sz="2700">
                <a:solidFill>
                  <a:srgbClr val="011523"/>
                </a:solidFill>
              </a:rPr>
              <a:t>= 0.875 </a:t>
            </a:r>
            <a:endParaRPr sz="2700">
              <a:solidFill>
                <a:srgbClr val="01152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011523"/>
                </a:solidFill>
              </a:rPr>
              <a:t>             MAE </a:t>
            </a:r>
            <a:r>
              <a:rPr lang="en-US" sz="2700">
                <a:solidFill>
                  <a:srgbClr val="011523"/>
                </a:solidFill>
              </a:rPr>
              <a:t>= 12632.60</a:t>
            </a:r>
            <a:endParaRPr sz="2700">
              <a:solidFill>
                <a:srgbClr val="01152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011523"/>
                </a:solidFill>
              </a:rPr>
              <a:t>             RMSE </a:t>
            </a:r>
            <a:r>
              <a:rPr lang="en-US" sz="2700">
                <a:solidFill>
                  <a:srgbClr val="011523"/>
                </a:solidFill>
              </a:rPr>
              <a:t>= 26503.194</a:t>
            </a:r>
            <a:endParaRPr sz="2700">
              <a:solidFill>
                <a:srgbClr val="01152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011523"/>
                </a:solidFill>
              </a:rPr>
              <a:t>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</a:t>
            </a: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Error Rate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0.129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2" name="Google Shape;372;g31c424d337c_5_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525" y="1276000"/>
            <a:ext cx="12265801" cy="90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 txBox="1"/>
          <p:nvPr/>
        </p:nvSpPr>
        <p:spPr>
          <a:xfrm>
            <a:off x="1739979" y="2846210"/>
            <a:ext cx="43077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1. </a:t>
            </a:r>
            <a:r>
              <a:rPr lang="en-US" sz="3000" dirty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Project Overview</a:t>
            </a:r>
            <a:endParaRPr dirty="0"/>
          </a:p>
        </p:txBody>
      </p:sp>
      <p:sp>
        <p:nvSpPr>
          <p:cNvPr id="105" name="Google Shape;105;p2"/>
          <p:cNvSpPr txBox="1"/>
          <p:nvPr/>
        </p:nvSpPr>
        <p:spPr>
          <a:xfrm>
            <a:off x="6911690" y="848752"/>
            <a:ext cx="4464621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Table of Contents</a:t>
            </a:r>
            <a:endParaRPr/>
          </a:p>
        </p:txBody>
      </p:sp>
      <p:sp>
        <p:nvSpPr>
          <p:cNvPr id="106" name="Google Shape;106;p2"/>
          <p:cNvSpPr txBox="1"/>
          <p:nvPr/>
        </p:nvSpPr>
        <p:spPr>
          <a:xfrm>
            <a:off x="1739974" y="3926345"/>
            <a:ext cx="62394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2. </a:t>
            </a:r>
            <a:r>
              <a:rPr lang="en-US" sz="300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Team Composition and Roles</a:t>
            </a:r>
            <a:endParaRPr/>
          </a:p>
        </p:txBody>
      </p:sp>
      <p:sp>
        <p:nvSpPr>
          <p:cNvPr id="107" name="Google Shape;107;p2"/>
          <p:cNvSpPr txBox="1"/>
          <p:nvPr/>
        </p:nvSpPr>
        <p:spPr>
          <a:xfrm>
            <a:off x="1740002" y="5006480"/>
            <a:ext cx="82344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3. </a:t>
            </a:r>
            <a:r>
              <a:rPr lang="en-US" sz="300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Project Execution Process and Methodology</a:t>
            </a:r>
            <a:endParaRPr/>
          </a:p>
        </p:txBody>
      </p:sp>
      <p:sp>
        <p:nvSpPr>
          <p:cNvPr id="108" name="Google Shape;108;p2"/>
          <p:cNvSpPr txBox="1"/>
          <p:nvPr/>
        </p:nvSpPr>
        <p:spPr>
          <a:xfrm>
            <a:off x="1739975" y="6086615"/>
            <a:ext cx="43077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4. </a:t>
            </a:r>
            <a:r>
              <a:rPr lang="en-US" sz="300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Data Preprocessing</a:t>
            </a:r>
            <a:endParaRPr/>
          </a:p>
        </p:txBody>
      </p:sp>
      <p:sp>
        <p:nvSpPr>
          <p:cNvPr id="109" name="Google Shape;109;p2"/>
          <p:cNvSpPr txBox="1"/>
          <p:nvPr/>
        </p:nvSpPr>
        <p:spPr>
          <a:xfrm>
            <a:off x="1739974" y="7166750"/>
            <a:ext cx="63831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5. </a:t>
            </a:r>
            <a:r>
              <a:rPr lang="en-US" sz="300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Project Outcomes - Modeling</a:t>
            </a:r>
            <a:endParaRPr/>
          </a:p>
        </p:txBody>
      </p:sp>
      <p:sp>
        <p:nvSpPr>
          <p:cNvPr id="110" name="Google Shape;110;p2"/>
          <p:cNvSpPr txBox="1"/>
          <p:nvPr/>
        </p:nvSpPr>
        <p:spPr>
          <a:xfrm>
            <a:off x="1739975" y="8246885"/>
            <a:ext cx="54123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6</a:t>
            </a:r>
            <a:r>
              <a:rPr lang="en-US" sz="3000" b="0" i="0" u="none" strike="noStrike" cap="none" dirty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. </a:t>
            </a:r>
            <a:r>
              <a:rPr lang="en-US" sz="3000" dirty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Self-Evaluation and Insights</a:t>
            </a:r>
            <a:endParaRPr dirty="0"/>
          </a:p>
        </p:txBody>
      </p:sp>
      <p:sp>
        <p:nvSpPr>
          <p:cNvPr id="111" name="Google Shape;111;p2"/>
          <p:cNvSpPr txBox="1"/>
          <p:nvPr/>
        </p:nvSpPr>
        <p:spPr>
          <a:xfrm>
            <a:off x="13299050" y="2846210"/>
            <a:ext cx="3736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011523"/>
                </a:solidFill>
              </a:rPr>
              <a:t>프로젝트</a:t>
            </a:r>
            <a:r>
              <a:rPr lang="en-US" sz="3000" dirty="0">
                <a:solidFill>
                  <a:srgbClr val="011523"/>
                </a:solidFill>
              </a:rPr>
              <a:t> </a:t>
            </a:r>
            <a:r>
              <a:rPr lang="en-US" sz="3000" dirty="0" err="1">
                <a:solidFill>
                  <a:srgbClr val="011523"/>
                </a:solidFill>
              </a:rPr>
              <a:t>개요</a:t>
            </a:r>
            <a:endParaRPr dirty="0"/>
          </a:p>
        </p:txBody>
      </p:sp>
      <p:sp>
        <p:nvSpPr>
          <p:cNvPr id="112" name="Google Shape;112;p2"/>
          <p:cNvSpPr txBox="1"/>
          <p:nvPr/>
        </p:nvSpPr>
        <p:spPr>
          <a:xfrm>
            <a:off x="14304501" y="3926345"/>
            <a:ext cx="27315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11523"/>
                </a:solidFill>
              </a:rPr>
              <a:t>팀 구성 및 역할</a:t>
            </a:r>
            <a:endParaRPr/>
          </a:p>
        </p:txBody>
      </p:sp>
      <p:sp>
        <p:nvSpPr>
          <p:cNvPr id="113" name="Google Shape;113;p2"/>
          <p:cNvSpPr txBox="1"/>
          <p:nvPr/>
        </p:nvSpPr>
        <p:spPr>
          <a:xfrm>
            <a:off x="12454374" y="5006480"/>
            <a:ext cx="45816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11523"/>
                </a:solidFill>
              </a:rPr>
              <a:t>수행 절차 및 방법</a:t>
            </a:r>
            <a:endParaRPr/>
          </a:p>
        </p:txBody>
      </p:sp>
      <p:sp>
        <p:nvSpPr>
          <p:cNvPr id="114" name="Google Shape;114;p2"/>
          <p:cNvSpPr txBox="1"/>
          <p:nvPr/>
        </p:nvSpPr>
        <p:spPr>
          <a:xfrm>
            <a:off x="13460800" y="6086615"/>
            <a:ext cx="35751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11523"/>
                </a:solidFill>
              </a:rPr>
              <a:t>데이터 전처리</a:t>
            </a:r>
            <a:endParaRPr/>
          </a:p>
        </p:txBody>
      </p:sp>
      <p:sp>
        <p:nvSpPr>
          <p:cNvPr id="115" name="Google Shape;115;p2"/>
          <p:cNvSpPr txBox="1"/>
          <p:nvPr/>
        </p:nvSpPr>
        <p:spPr>
          <a:xfrm>
            <a:off x="13748225" y="7166750"/>
            <a:ext cx="32877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11523"/>
                </a:solidFill>
              </a:rPr>
              <a:t>수행결과 - 모델링</a:t>
            </a:r>
            <a:endParaRPr/>
          </a:p>
        </p:txBody>
      </p:sp>
      <p:sp>
        <p:nvSpPr>
          <p:cNvPr id="116" name="Google Shape;116;p2"/>
          <p:cNvSpPr txBox="1"/>
          <p:nvPr/>
        </p:nvSpPr>
        <p:spPr>
          <a:xfrm>
            <a:off x="12571299" y="8246885"/>
            <a:ext cx="44646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11523"/>
                </a:solidFill>
              </a:rPr>
              <a:t>자체 평가 의견</a:t>
            </a:r>
            <a:endParaRPr/>
          </a:p>
        </p:txBody>
      </p:sp>
      <p:cxnSp>
        <p:nvCxnSpPr>
          <p:cNvPr id="117" name="Google Shape;117;p2"/>
          <p:cNvCxnSpPr/>
          <p:nvPr/>
        </p:nvCxnSpPr>
        <p:spPr>
          <a:xfrm>
            <a:off x="5175850" y="3169375"/>
            <a:ext cx="9129600" cy="0"/>
          </a:xfrm>
          <a:prstGeom prst="straightConnector1">
            <a:avLst/>
          </a:prstGeom>
          <a:noFill/>
          <a:ln w="9525" cap="flat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8" name="Google Shape;118;p2"/>
          <p:cNvCxnSpPr/>
          <p:nvPr/>
        </p:nvCxnSpPr>
        <p:spPr>
          <a:xfrm>
            <a:off x="7314475" y="4244825"/>
            <a:ext cx="6990026" cy="0"/>
          </a:xfrm>
          <a:prstGeom prst="straightConnector1">
            <a:avLst/>
          </a:prstGeom>
          <a:noFill/>
          <a:ln w="9525" cap="flat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9" name="Google Shape;119;p2"/>
          <p:cNvCxnSpPr/>
          <p:nvPr/>
        </p:nvCxnSpPr>
        <p:spPr>
          <a:xfrm>
            <a:off x="9699726" y="5320275"/>
            <a:ext cx="4048500" cy="0"/>
          </a:xfrm>
          <a:prstGeom prst="straightConnector1">
            <a:avLst/>
          </a:prstGeom>
          <a:noFill/>
          <a:ln w="9525" cap="flat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0" name="Google Shape;120;p2"/>
          <p:cNvCxnSpPr/>
          <p:nvPr/>
        </p:nvCxnSpPr>
        <p:spPr>
          <a:xfrm>
            <a:off x="5643125" y="6395725"/>
            <a:ext cx="8770200" cy="0"/>
          </a:xfrm>
          <a:prstGeom prst="straightConnector1">
            <a:avLst/>
          </a:prstGeom>
          <a:noFill/>
          <a:ln w="9525" cap="flat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" name="Google Shape;121;p2"/>
          <p:cNvCxnSpPr>
            <a:endCxn id="115" idx="1"/>
          </p:cNvCxnSpPr>
          <p:nvPr/>
        </p:nvCxnSpPr>
        <p:spPr>
          <a:xfrm flipV="1">
            <a:off x="7198025" y="7489916"/>
            <a:ext cx="6550200" cy="4683"/>
          </a:xfrm>
          <a:prstGeom prst="straightConnector1">
            <a:avLst/>
          </a:prstGeom>
          <a:noFill/>
          <a:ln w="9525" cap="flat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" name="Google Shape;122;p2"/>
          <p:cNvCxnSpPr/>
          <p:nvPr/>
        </p:nvCxnSpPr>
        <p:spPr>
          <a:xfrm>
            <a:off x="6945700" y="8570050"/>
            <a:ext cx="7359900" cy="0"/>
          </a:xfrm>
          <a:prstGeom prst="straightConnector1">
            <a:avLst/>
          </a:prstGeom>
          <a:noFill/>
          <a:ln w="9525" cap="flat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1c424d337c_5_217"/>
          <p:cNvSpPr txBox="1"/>
          <p:nvPr/>
        </p:nvSpPr>
        <p:spPr>
          <a:xfrm>
            <a:off x="774200" y="660400"/>
            <a:ext cx="7765800" cy="9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Unsampled Data</a:t>
            </a:r>
            <a:endParaRPr sz="3900"/>
          </a:p>
        </p:txBody>
      </p:sp>
      <p:sp>
        <p:nvSpPr>
          <p:cNvPr id="378" name="Google Shape;378;g31c424d337c_5_217"/>
          <p:cNvSpPr txBox="1"/>
          <p:nvPr/>
        </p:nvSpPr>
        <p:spPr>
          <a:xfrm>
            <a:off x="1108375" y="2331025"/>
            <a:ext cx="2748000" cy="1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/>
          </a:p>
        </p:txBody>
      </p:sp>
      <p:sp>
        <p:nvSpPr>
          <p:cNvPr id="379" name="Google Shape;379;g31c424d337c_5_217"/>
          <p:cNvSpPr txBox="1"/>
          <p:nvPr/>
        </p:nvSpPr>
        <p:spPr>
          <a:xfrm>
            <a:off x="1108375" y="5573300"/>
            <a:ext cx="4541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/>
              <a:t>랜덤 포레스트</a:t>
            </a:r>
            <a:r>
              <a:rPr lang="en-US" sz="3200"/>
              <a:t> </a:t>
            </a:r>
            <a:endParaRPr sz="3200"/>
          </a:p>
        </p:txBody>
      </p:sp>
      <p:sp>
        <p:nvSpPr>
          <p:cNvPr id="380" name="Google Shape;380;g31c424d337c_5_217"/>
          <p:cNvSpPr txBox="1"/>
          <p:nvPr/>
        </p:nvSpPr>
        <p:spPr>
          <a:xfrm>
            <a:off x="9734900" y="2331025"/>
            <a:ext cx="7198500" cy="12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11523"/>
                </a:solidFill>
              </a:rPr>
              <a:t>0.891</a:t>
            </a:r>
            <a:endParaRPr sz="2700">
              <a:solidFill>
                <a:srgbClr val="011523"/>
              </a:solidFill>
            </a:endParaRPr>
          </a:p>
        </p:txBody>
      </p:sp>
      <p:sp>
        <p:nvSpPr>
          <p:cNvPr id="381" name="Google Shape;381;g31c424d337c_5_217"/>
          <p:cNvSpPr txBox="1"/>
          <p:nvPr/>
        </p:nvSpPr>
        <p:spPr>
          <a:xfrm>
            <a:off x="9734900" y="4211900"/>
            <a:ext cx="71985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12170.569</a:t>
            </a:r>
            <a:endParaRPr sz="2700"/>
          </a:p>
        </p:txBody>
      </p:sp>
      <p:sp>
        <p:nvSpPr>
          <p:cNvPr id="382" name="Google Shape;382;g31c424d337c_5_217"/>
          <p:cNvSpPr txBox="1"/>
          <p:nvPr/>
        </p:nvSpPr>
        <p:spPr>
          <a:xfrm>
            <a:off x="6259025" y="2331013"/>
            <a:ext cx="2280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60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700"/>
              <a:buChar char="•"/>
            </a:pPr>
            <a:r>
              <a:rPr lang="en-US" sz="2700" b="1">
                <a:solidFill>
                  <a:srgbClr val="011523"/>
                </a:solidFill>
              </a:rPr>
              <a:t>R²</a:t>
            </a:r>
            <a:endParaRPr sz="2700" b="1"/>
          </a:p>
        </p:txBody>
      </p:sp>
      <p:sp>
        <p:nvSpPr>
          <p:cNvPr id="383" name="Google Shape;383;g31c424d337c_5_217"/>
          <p:cNvSpPr txBox="1"/>
          <p:nvPr/>
        </p:nvSpPr>
        <p:spPr>
          <a:xfrm>
            <a:off x="6259025" y="4211900"/>
            <a:ext cx="2748000" cy="12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31801" marR="0" lvl="1" indent="-260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700"/>
              <a:buChar char="•"/>
            </a:pPr>
            <a:r>
              <a:rPr lang="en-US" sz="2700" b="1">
                <a:solidFill>
                  <a:srgbClr val="011523"/>
                </a:solidFill>
              </a:rPr>
              <a:t>MAE</a:t>
            </a:r>
            <a:endParaRPr sz="2700" b="1">
              <a:solidFill>
                <a:srgbClr val="011523"/>
              </a:solidFill>
            </a:endParaRPr>
          </a:p>
          <a:p>
            <a:pPr marL="431801" marR="0" lvl="1" indent="-260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700"/>
              <a:buChar char="•"/>
            </a:pPr>
            <a:r>
              <a:rPr lang="en-US" sz="2700" b="1">
                <a:solidFill>
                  <a:srgbClr val="011523"/>
                </a:solidFill>
              </a:rPr>
              <a:t>평균 절대 오차</a:t>
            </a:r>
            <a:endParaRPr sz="2700" b="1">
              <a:solidFill>
                <a:srgbClr val="011523"/>
              </a:solidFill>
            </a:endParaRPr>
          </a:p>
        </p:txBody>
      </p:sp>
      <p:sp>
        <p:nvSpPr>
          <p:cNvPr id="384" name="Google Shape;384;g31c424d337c_5_217"/>
          <p:cNvSpPr txBox="1"/>
          <p:nvPr/>
        </p:nvSpPr>
        <p:spPr>
          <a:xfrm>
            <a:off x="1108375" y="6025200"/>
            <a:ext cx="20937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31c424d337c_5_217"/>
          <p:cNvSpPr txBox="1"/>
          <p:nvPr/>
        </p:nvSpPr>
        <p:spPr>
          <a:xfrm>
            <a:off x="9734900" y="6222048"/>
            <a:ext cx="6715500" cy="15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11523"/>
                </a:solidFill>
              </a:rPr>
              <a:t>540423738.4162</a:t>
            </a:r>
            <a:endParaRPr sz="2700">
              <a:solidFill>
                <a:srgbClr val="011523"/>
              </a:solidFill>
            </a:endParaRPr>
          </a:p>
        </p:txBody>
      </p:sp>
      <p:sp>
        <p:nvSpPr>
          <p:cNvPr id="386" name="Google Shape;386;g31c424d337c_5_217"/>
          <p:cNvSpPr txBox="1"/>
          <p:nvPr/>
        </p:nvSpPr>
        <p:spPr>
          <a:xfrm>
            <a:off x="6259025" y="6236700"/>
            <a:ext cx="2748000" cy="12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31801" marR="0" lvl="1" indent="-260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700"/>
              <a:buChar char="•"/>
            </a:pPr>
            <a:r>
              <a:rPr lang="en-US" sz="2700" b="1">
                <a:solidFill>
                  <a:srgbClr val="011523"/>
                </a:solidFill>
              </a:rPr>
              <a:t>MSE</a:t>
            </a:r>
            <a:endParaRPr sz="2700" b="1">
              <a:solidFill>
                <a:srgbClr val="011523"/>
              </a:solidFill>
            </a:endParaRPr>
          </a:p>
          <a:p>
            <a:pPr marL="431801" marR="0" lvl="1" indent="-260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700"/>
              <a:buChar char="•"/>
            </a:pPr>
            <a:r>
              <a:rPr lang="en-US" sz="2700" b="1">
                <a:solidFill>
                  <a:srgbClr val="011523"/>
                </a:solidFill>
              </a:rPr>
              <a:t>평균 제곱 오차</a:t>
            </a:r>
            <a:endParaRPr sz="2700" b="1">
              <a:solidFill>
                <a:srgbClr val="011523"/>
              </a:solidFill>
            </a:endParaRPr>
          </a:p>
        </p:txBody>
      </p:sp>
      <p:sp>
        <p:nvSpPr>
          <p:cNvPr id="387" name="Google Shape;387;g31c424d337c_5_217"/>
          <p:cNvSpPr txBox="1"/>
          <p:nvPr/>
        </p:nvSpPr>
        <p:spPr>
          <a:xfrm>
            <a:off x="1014775" y="8633638"/>
            <a:ext cx="2280900" cy="15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011523"/>
                </a:solidFill>
              </a:rPr>
              <a:t>Error Rate 0.128</a:t>
            </a:r>
            <a:endParaRPr sz="3000" b="1">
              <a:solidFill>
                <a:srgbClr val="011523"/>
              </a:solidFill>
            </a:endParaRPr>
          </a:p>
        </p:txBody>
      </p:sp>
      <p:sp>
        <p:nvSpPr>
          <p:cNvPr id="388" name="Google Shape;388;g31c424d337c_5_217"/>
          <p:cNvSpPr txBox="1"/>
          <p:nvPr/>
        </p:nvSpPr>
        <p:spPr>
          <a:xfrm>
            <a:off x="9734900" y="7983550"/>
            <a:ext cx="7832700" cy="22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11523"/>
                </a:solidFill>
              </a:rPr>
              <a:t>23247.015</a:t>
            </a:r>
            <a:endParaRPr sz="2700">
              <a:solidFill>
                <a:srgbClr val="011523"/>
              </a:solidFill>
            </a:endParaRPr>
          </a:p>
        </p:txBody>
      </p:sp>
      <p:sp>
        <p:nvSpPr>
          <p:cNvPr id="389" name="Google Shape;389;g31c424d337c_5_217"/>
          <p:cNvSpPr txBox="1"/>
          <p:nvPr/>
        </p:nvSpPr>
        <p:spPr>
          <a:xfrm>
            <a:off x="6259025" y="8306800"/>
            <a:ext cx="3263700" cy="13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31801" marR="0" lvl="1" indent="-260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700"/>
              <a:buChar char="•"/>
            </a:pPr>
            <a:r>
              <a:rPr lang="en-US" sz="2700" b="1">
                <a:solidFill>
                  <a:srgbClr val="011523"/>
                </a:solidFill>
              </a:rPr>
              <a:t>RMSE</a:t>
            </a:r>
            <a:endParaRPr sz="2700" b="1">
              <a:solidFill>
                <a:srgbClr val="011523"/>
              </a:solidFill>
            </a:endParaRPr>
          </a:p>
          <a:p>
            <a:pPr marL="431801" marR="0" lvl="1" indent="-260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700"/>
              <a:buChar char="•"/>
            </a:pPr>
            <a:r>
              <a:rPr lang="en-US" sz="2700" b="1">
                <a:solidFill>
                  <a:srgbClr val="011523"/>
                </a:solidFill>
              </a:rPr>
              <a:t>평균 제곱근 오차</a:t>
            </a:r>
            <a:endParaRPr sz="2700" b="1">
              <a:solidFill>
                <a:srgbClr val="011523"/>
              </a:solidFill>
            </a:endParaRPr>
          </a:p>
          <a:p>
            <a:pPr marL="9144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11523"/>
              </a:solidFill>
            </a:endParaRPr>
          </a:p>
        </p:txBody>
      </p:sp>
      <p:cxnSp>
        <p:nvCxnSpPr>
          <p:cNvPr id="390" name="Google Shape;390;g31c424d337c_5_217"/>
          <p:cNvCxnSpPr/>
          <p:nvPr/>
        </p:nvCxnSpPr>
        <p:spPr>
          <a:xfrm>
            <a:off x="6391750" y="3802450"/>
            <a:ext cx="11896200" cy="0"/>
          </a:xfrm>
          <a:prstGeom prst="straightConnector1">
            <a:avLst/>
          </a:prstGeom>
          <a:noFill/>
          <a:ln w="9525" cap="flat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1" name="Google Shape;391;g31c424d337c_5_217"/>
          <p:cNvCxnSpPr/>
          <p:nvPr/>
        </p:nvCxnSpPr>
        <p:spPr>
          <a:xfrm>
            <a:off x="6427950" y="5776100"/>
            <a:ext cx="11860200" cy="9900"/>
          </a:xfrm>
          <a:prstGeom prst="straightConnector1">
            <a:avLst/>
          </a:prstGeom>
          <a:noFill/>
          <a:ln w="9525" cap="flat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2" name="Google Shape;392;g31c424d337c_5_217"/>
          <p:cNvCxnSpPr/>
          <p:nvPr/>
        </p:nvCxnSpPr>
        <p:spPr>
          <a:xfrm rot="10800000" flipH="1">
            <a:off x="6464175" y="7769475"/>
            <a:ext cx="11823900" cy="16500"/>
          </a:xfrm>
          <a:prstGeom prst="straightConnector1">
            <a:avLst/>
          </a:prstGeom>
          <a:noFill/>
          <a:ln w="9525" cap="flat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3" name="Google Shape;393;g31c424d337c_5_217"/>
          <p:cNvCxnSpPr/>
          <p:nvPr/>
        </p:nvCxnSpPr>
        <p:spPr>
          <a:xfrm rot="10800000" flipH="1">
            <a:off x="6554700" y="9753025"/>
            <a:ext cx="11733300" cy="6600"/>
          </a:xfrm>
          <a:prstGeom prst="straightConnector1">
            <a:avLst/>
          </a:prstGeom>
          <a:noFill/>
          <a:ln w="9525" cap="flat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4" name="Google Shape;394;g31c424d337c_5_217"/>
          <p:cNvSpPr txBox="1"/>
          <p:nvPr/>
        </p:nvSpPr>
        <p:spPr>
          <a:xfrm>
            <a:off x="9399200" y="650875"/>
            <a:ext cx="8168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1c424d337c_5_161"/>
          <p:cNvSpPr txBox="1"/>
          <p:nvPr/>
        </p:nvSpPr>
        <p:spPr>
          <a:xfrm>
            <a:off x="774200" y="660400"/>
            <a:ext cx="7765800" cy="9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XGBRegressor</a:t>
            </a:r>
            <a:endParaRPr sz="3900"/>
          </a:p>
        </p:txBody>
      </p:sp>
      <p:sp>
        <p:nvSpPr>
          <p:cNvPr id="400" name="Google Shape;400;g31c424d337c_5_161"/>
          <p:cNvSpPr txBox="1"/>
          <p:nvPr/>
        </p:nvSpPr>
        <p:spPr>
          <a:xfrm>
            <a:off x="1108375" y="2331025"/>
            <a:ext cx="2748000" cy="1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/>
          </a:p>
        </p:txBody>
      </p:sp>
      <p:sp>
        <p:nvSpPr>
          <p:cNvPr id="401" name="Google Shape;401;g31c424d337c_5_161"/>
          <p:cNvSpPr txBox="1"/>
          <p:nvPr/>
        </p:nvSpPr>
        <p:spPr>
          <a:xfrm>
            <a:off x="1108375" y="5573300"/>
            <a:ext cx="4541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/>
              <a:t>XGBoost</a:t>
            </a:r>
            <a:endParaRPr sz="3200"/>
          </a:p>
        </p:txBody>
      </p:sp>
      <p:sp>
        <p:nvSpPr>
          <p:cNvPr id="402" name="Google Shape;402;g31c424d337c_5_161"/>
          <p:cNvSpPr txBox="1"/>
          <p:nvPr/>
        </p:nvSpPr>
        <p:spPr>
          <a:xfrm>
            <a:off x="9734900" y="2331025"/>
            <a:ext cx="7198500" cy="12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훈련 세트</a:t>
            </a:r>
            <a:r>
              <a:rPr lang="en-US" sz="2200"/>
              <a:t> </a:t>
            </a:r>
            <a:r>
              <a:rPr lang="en-US" sz="2700">
                <a:solidFill>
                  <a:srgbClr val="011523"/>
                </a:solidFill>
              </a:rPr>
              <a:t>R² : 0.982</a:t>
            </a:r>
            <a:endParaRPr sz="2700">
              <a:solidFill>
                <a:srgbClr val="011523"/>
              </a:solidFill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테스트 세트</a:t>
            </a:r>
            <a:r>
              <a:rPr lang="en-US" sz="2200">
                <a:solidFill>
                  <a:schemeClr val="dk1"/>
                </a:solidFill>
              </a:rPr>
              <a:t> </a:t>
            </a:r>
            <a:r>
              <a:rPr lang="en-US" sz="2700">
                <a:solidFill>
                  <a:srgbClr val="011523"/>
                </a:solidFill>
              </a:rPr>
              <a:t>R² : 0.936</a:t>
            </a:r>
            <a:endParaRPr sz="2700">
              <a:solidFill>
                <a:srgbClr val="011523"/>
              </a:solidFill>
            </a:endParaRPr>
          </a:p>
        </p:txBody>
      </p:sp>
      <p:sp>
        <p:nvSpPr>
          <p:cNvPr id="403" name="Google Shape;403;g31c424d337c_5_161"/>
          <p:cNvSpPr txBox="1"/>
          <p:nvPr/>
        </p:nvSpPr>
        <p:spPr>
          <a:xfrm>
            <a:off x="9734900" y="4211900"/>
            <a:ext cx="71985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6735.414</a:t>
            </a:r>
            <a:endParaRPr sz="2700"/>
          </a:p>
        </p:txBody>
      </p:sp>
      <p:sp>
        <p:nvSpPr>
          <p:cNvPr id="404" name="Google Shape;404;g31c424d337c_5_161"/>
          <p:cNvSpPr txBox="1"/>
          <p:nvPr/>
        </p:nvSpPr>
        <p:spPr>
          <a:xfrm>
            <a:off x="6259025" y="2331013"/>
            <a:ext cx="2280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60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700"/>
              <a:buChar char="•"/>
            </a:pPr>
            <a:r>
              <a:rPr lang="en-US" sz="2700" b="1">
                <a:solidFill>
                  <a:srgbClr val="011523"/>
                </a:solidFill>
              </a:rPr>
              <a:t>R²</a:t>
            </a:r>
            <a:endParaRPr sz="2700" b="1"/>
          </a:p>
        </p:txBody>
      </p:sp>
      <p:sp>
        <p:nvSpPr>
          <p:cNvPr id="405" name="Google Shape;405;g31c424d337c_5_161"/>
          <p:cNvSpPr txBox="1"/>
          <p:nvPr/>
        </p:nvSpPr>
        <p:spPr>
          <a:xfrm>
            <a:off x="6259025" y="4211900"/>
            <a:ext cx="2748000" cy="12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31801" marR="0" lvl="1" indent="-260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700"/>
              <a:buChar char="•"/>
            </a:pPr>
            <a:r>
              <a:rPr lang="en-US" sz="2700" b="1">
                <a:solidFill>
                  <a:srgbClr val="011523"/>
                </a:solidFill>
              </a:rPr>
              <a:t>MAE</a:t>
            </a:r>
            <a:endParaRPr sz="2700" b="1">
              <a:solidFill>
                <a:srgbClr val="011523"/>
              </a:solidFill>
            </a:endParaRPr>
          </a:p>
          <a:p>
            <a:pPr marL="431801" marR="0" lvl="1" indent="-260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700"/>
              <a:buChar char="•"/>
            </a:pPr>
            <a:r>
              <a:rPr lang="en-US" sz="2700" b="1">
                <a:solidFill>
                  <a:srgbClr val="011523"/>
                </a:solidFill>
              </a:rPr>
              <a:t>평균 절대 오차</a:t>
            </a:r>
            <a:endParaRPr sz="2700" b="1">
              <a:solidFill>
                <a:srgbClr val="011523"/>
              </a:solidFill>
            </a:endParaRPr>
          </a:p>
        </p:txBody>
      </p:sp>
      <p:sp>
        <p:nvSpPr>
          <p:cNvPr id="406" name="Google Shape;406;g31c424d337c_5_161"/>
          <p:cNvSpPr txBox="1"/>
          <p:nvPr/>
        </p:nvSpPr>
        <p:spPr>
          <a:xfrm>
            <a:off x="1108375" y="6025200"/>
            <a:ext cx="20937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g31c424d337c_5_161"/>
          <p:cNvSpPr txBox="1"/>
          <p:nvPr/>
        </p:nvSpPr>
        <p:spPr>
          <a:xfrm>
            <a:off x="9734900" y="6222048"/>
            <a:ext cx="6715500" cy="15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11523"/>
                </a:solidFill>
              </a:rPr>
              <a:t>89093354.404</a:t>
            </a:r>
            <a:endParaRPr sz="2700">
              <a:solidFill>
                <a:srgbClr val="011523"/>
              </a:solidFill>
            </a:endParaRPr>
          </a:p>
        </p:txBody>
      </p:sp>
      <p:sp>
        <p:nvSpPr>
          <p:cNvPr id="408" name="Google Shape;408;g31c424d337c_5_161"/>
          <p:cNvSpPr txBox="1"/>
          <p:nvPr/>
        </p:nvSpPr>
        <p:spPr>
          <a:xfrm>
            <a:off x="6259025" y="6236700"/>
            <a:ext cx="2748000" cy="12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31801" marR="0" lvl="1" indent="-260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700"/>
              <a:buChar char="•"/>
            </a:pPr>
            <a:r>
              <a:rPr lang="en-US" sz="2700" b="1">
                <a:solidFill>
                  <a:srgbClr val="011523"/>
                </a:solidFill>
              </a:rPr>
              <a:t>MSE</a:t>
            </a:r>
            <a:endParaRPr sz="2700" b="1">
              <a:solidFill>
                <a:srgbClr val="011523"/>
              </a:solidFill>
            </a:endParaRPr>
          </a:p>
          <a:p>
            <a:pPr marL="431801" marR="0" lvl="1" indent="-260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700"/>
              <a:buChar char="•"/>
            </a:pPr>
            <a:r>
              <a:rPr lang="en-US" sz="2700" b="1">
                <a:solidFill>
                  <a:srgbClr val="011523"/>
                </a:solidFill>
              </a:rPr>
              <a:t>평균 제곱 오차</a:t>
            </a:r>
            <a:endParaRPr sz="2700" b="1">
              <a:solidFill>
                <a:srgbClr val="011523"/>
              </a:solidFill>
            </a:endParaRPr>
          </a:p>
        </p:txBody>
      </p:sp>
      <p:sp>
        <p:nvSpPr>
          <p:cNvPr id="409" name="Google Shape;409;g31c424d337c_5_161"/>
          <p:cNvSpPr txBox="1"/>
          <p:nvPr/>
        </p:nvSpPr>
        <p:spPr>
          <a:xfrm>
            <a:off x="1014775" y="8633638"/>
            <a:ext cx="2280900" cy="15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011523"/>
                </a:solidFill>
              </a:rPr>
              <a:t>오차율 0.105</a:t>
            </a:r>
            <a:endParaRPr sz="3000" b="1">
              <a:solidFill>
                <a:srgbClr val="011523"/>
              </a:solidFill>
            </a:endParaRPr>
          </a:p>
        </p:txBody>
      </p:sp>
      <p:sp>
        <p:nvSpPr>
          <p:cNvPr id="410" name="Google Shape;410;g31c424d337c_5_161"/>
          <p:cNvSpPr txBox="1"/>
          <p:nvPr/>
        </p:nvSpPr>
        <p:spPr>
          <a:xfrm>
            <a:off x="9734900" y="7983550"/>
            <a:ext cx="7832700" cy="22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11523"/>
                </a:solidFill>
              </a:rPr>
              <a:t>9438.927</a:t>
            </a:r>
            <a:endParaRPr sz="2700">
              <a:solidFill>
                <a:srgbClr val="011523"/>
              </a:solidFill>
            </a:endParaRPr>
          </a:p>
        </p:txBody>
      </p:sp>
      <p:sp>
        <p:nvSpPr>
          <p:cNvPr id="411" name="Google Shape;411;g31c424d337c_5_161"/>
          <p:cNvSpPr txBox="1"/>
          <p:nvPr/>
        </p:nvSpPr>
        <p:spPr>
          <a:xfrm>
            <a:off x="6259025" y="8306800"/>
            <a:ext cx="3263700" cy="13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31801" marR="0" lvl="1" indent="-260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700"/>
              <a:buChar char="•"/>
            </a:pPr>
            <a:r>
              <a:rPr lang="en-US" sz="2700" b="1">
                <a:solidFill>
                  <a:srgbClr val="011523"/>
                </a:solidFill>
              </a:rPr>
              <a:t>RMSE</a:t>
            </a:r>
            <a:endParaRPr sz="2700" b="1">
              <a:solidFill>
                <a:srgbClr val="011523"/>
              </a:solidFill>
            </a:endParaRPr>
          </a:p>
          <a:p>
            <a:pPr marL="431801" marR="0" lvl="1" indent="-260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700"/>
              <a:buChar char="•"/>
            </a:pPr>
            <a:r>
              <a:rPr lang="en-US" sz="2700" b="1">
                <a:solidFill>
                  <a:srgbClr val="011523"/>
                </a:solidFill>
              </a:rPr>
              <a:t>평균 제곱근 오차</a:t>
            </a:r>
            <a:endParaRPr sz="2700" b="1">
              <a:solidFill>
                <a:srgbClr val="011523"/>
              </a:solidFill>
            </a:endParaRPr>
          </a:p>
          <a:p>
            <a:pPr marL="9144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11523"/>
              </a:solidFill>
            </a:endParaRPr>
          </a:p>
        </p:txBody>
      </p:sp>
      <p:cxnSp>
        <p:nvCxnSpPr>
          <p:cNvPr id="412" name="Google Shape;412;g31c424d337c_5_161"/>
          <p:cNvCxnSpPr/>
          <p:nvPr/>
        </p:nvCxnSpPr>
        <p:spPr>
          <a:xfrm>
            <a:off x="6391750" y="3802450"/>
            <a:ext cx="11896200" cy="0"/>
          </a:xfrm>
          <a:prstGeom prst="straightConnector1">
            <a:avLst/>
          </a:prstGeom>
          <a:noFill/>
          <a:ln w="9525" cap="flat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3" name="Google Shape;413;g31c424d337c_5_161"/>
          <p:cNvCxnSpPr/>
          <p:nvPr/>
        </p:nvCxnSpPr>
        <p:spPr>
          <a:xfrm>
            <a:off x="6427950" y="5776100"/>
            <a:ext cx="11860200" cy="9900"/>
          </a:xfrm>
          <a:prstGeom prst="straightConnector1">
            <a:avLst/>
          </a:prstGeom>
          <a:noFill/>
          <a:ln w="9525" cap="flat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4" name="Google Shape;414;g31c424d337c_5_161"/>
          <p:cNvCxnSpPr/>
          <p:nvPr/>
        </p:nvCxnSpPr>
        <p:spPr>
          <a:xfrm rot="10800000" flipH="1">
            <a:off x="6464175" y="7769475"/>
            <a:ext cx="11823900" cy="16500"/>
          </a:xfrm>
          <a:prstGeom prst="straightConnector1">
            <a:avLst/>
          </a:prstGeom>
          <a:noFill/>
          <a:ln w="9525" cap="flat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5" name="Google Shape;415;g31c424d337c_5_161"/>
          <p:cNvCxnSpPr/>
          <p:nvPr/>
        </p:nvCxnSpPr>
        <p:spPr>
          <a:xfrm rot="10800000" flipH="1">
            <a:off x="6554700" y="9753025"/>
            <a:ext cx="11733300" cy="6600"/>
          </a:xfrm>
          <a:prstGeom prst="straightConnector1">
            <a:avLst/>
          </a:prstGeom>
          <a:noFill/>
          <a:ln w="9525" cap="flat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6" name="Google Shape;416;g31c424d337c_5_161"/>
          <p:cNvSpPr txBox="1"/>
          <p:nvPr/>
        </p:nvSpPr>
        <p:spPr>
          <a:xfrm>
            <a:off x="9399200" y="650875"/>
            <a:ext cx="8168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1c424d337c_5_182"/>
          <p:cNvSpPr txBox="1"/>
          <p:nvPr/>
        </p:nvSpPr>
        <p:spPr>
          <a:xfrm>
            <a:off x="774201" y="391465"/>
            <a:ext cx="7187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 dirty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Cross Validation</a:t>
            </a:r>
            <a:endParaRPr sz="3999" dirty="0">
              <a:solidFill>
                <a:srgbClr val="01152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22" name="Google Shape;422;g31c424d337c_5_182"/>
          <p:cNvSpPr txBox="1"/>
          <p:nvPr/>
        </p:nvSpPr>
        <p:spPr>
          <a:xfrm>
            <a:off x="1428898" y="6534175"/>
            <a:ext cx="3659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31c424d337c_5_182"/>
          <p:cNvSpPr txBox="1"/>
          <p:nvPr/>
        </p:nvSpPr>
        <p:spPr>
          <a:xfrm>
            <a:off x="1428896" y="4054800"/>
            <a:ext cx="5325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g31c424d337c_5_182"/>
          <p:cNvSpPr txBox="1"/>
          <p:nvPr/>
        </p:nvSpPr>
        <p:spPr>
          <a:xfrm>
            <a:off x="1428903" y="5011739"/>
            <a:ext cx="6831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11523"/>
              </a:solidFill>
            </a:endParaRPr>
          </a:p>
        </p:txBody>
      </p:sp>
      <p:sp>
        <p:nvSpPr>
          <p:cNvPr id="425" name="Google Shape;425;g31c424d337c_5_182"/>
          <p:cNvSpPr txBox="1"/>
          <p:nvPr/>
        </p:nvSpPr>
        <p:spPr>
          <a:xfrm>
            <a:off x="10261850" y="381940"/>
            <a:ext cx="73062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50"/>
              <a:t>교차 검증</a:t>
            </a:r>
            <a:endParaRPr sz="3950"/>
          </a:p>
        </p:txBody>
      </p:sp>
      <p:sp>
        <p:nvSpPr>
          <p:cNvPr id="426" name="Google Shape;426;g31c424d337c_5_182"/>
          <p:cNvSpPr txBox="1"/>
          <p:nvPr/>
        </p:nvSpPr>
        <p:spPr>
          <a:xfrm>
            <a:off x="12240275" y="2987650"/>
            <a:ext cx="5325000" cy="50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7" name="Google Shape;427;g31c424d337c_5_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16000"/>
            <a:ext cx="13580200" cy="88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1c424d337c_5_192"/>
          <p:cNvSpPr txBox="1"/>
          <p:nvPr/>
        </p:nvSpPr>
        <p:spPr>
          <a:xfrm>
            <a:off x="774201" y="391465"/>
            <a:ext cx="71871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999" dirty="0" err="1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Hyperparameter</a:t>
            </a:r>
            <a:r>
              <a:rPr lang="en-US" sz="3999" dirty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tuning</a:t>
            </a:r>
            <a:endParaRPr sz="3999" dirty="0">
              <a:solidFill>
                <a:srgbClr val="01152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999" dirty="0">
              <a:solidFill>
                <a:srgbClr val="01152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33" name="Google Shape;433;g31c424d337c_5_192"/>
          <p:cNvSpPr txBox="1"/>
          <p:nvPr/>
        </p:nvSpPr>
        <p:spPr>
          <a:xfrm>
            <a:off x="1428898" y="6534175"/>
            <a:ext cx="3659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g31c424d337c_5_192"/>
          <p:cNvSpPr txBox="1"/>
          <p:nvPr/>
        </p:nvSpPr>
        <p:spPr>
          <a:xfrm>
            <a:off x="1428896" y="4054800"/>
            <a:ext cx="5325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g31c424d337c_5_192"/>
          <p:cNvSpPr txBox="1"/>
          <p:nvPr/>
        </p:nvSpPr>
        <p:spPr>
          <a:xfrm>
            <a:off x="1428903" y="5011739"/>
            <a:ext cx="6831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11523"/>
              </a:solidFill>
            </a:endParaRPr>
          </a:p>
        </p:txBody>
      </p:sp>
      <p:sp>
        <p:nvSpPr>
          <p:cNvPr id="436" name="Google Shape;436;g31c424d337c_5_192"/>
          <p:cNvSpPr txBox="1"/>
          <p:nvPr/>
        </p:nvSpPr>
        <p:spPr>
          <a:xfrm>
            <a:off x="10261850" y="381940"/>
            <a:ext cx="73062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950">
                <a:solidFill>
                  <a:schemeClr val="dk1"/>
                </a:solidFill>
              </a:rPr>
              <a:t>하이퍼 파라미터 조정</a:t>
            </a:r>
            <a:endParaRPr sz="3950">
              <a:solidFill>
                <a:schemeClr val="dk1"/>
              </a:solidFill>
            </a:endParaRPr>
          </a:p>
          <a:p>
            <a:pPr marL="0" marR="0" lvl="0" indent="0" algn="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950"/>
          </a:p>
        </p:txBody>
      </p:sp>
      <p:sp>
        <p:nvSpPr>
          <p:cNvPr id="437" name="Google Shape;437;g31c424d337c_5_192"/>
          <p:cNvSpPr txBox="1"/>
          <p:nvPr/>
        </p:nvSpPr>
        <p:spPr>
          <a:xfrm>
            <a:off x="12240275" y="2987650"/>
            <a:ext cx="5325000" cy="50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8" name="Google Shape;438;g31c424d337c_5_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78775"/>
            <a:ext cx="18287999" cy="890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1c424d337c_5_238"/>
          <p:cNvSpPr txBox="1"/>
          <p:nvPr/>
        </p:nvSpPr>
        <p:spPr>
          <a:xfrm>
            <a:off x="774200" y="660400"/>
            <a:ext cx="7765800" cy="9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900">
                <a:solidFill>
                  <a:schemeClr val="dk1"/>
                </a:solidFill>
              </a:rPr>
              <a:t>Unsampled Data</a:t>
            </a:r>
            <a:endParaRPr sz="39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900"/>
          </a:p>
        </p:txBody>
      </p:sp>
      <p:sp>
        <p:nvSpPr>
          <p:cNvPr id="444" name="Google Shape;444;g31c424d337c_5_238"/>
          <p:cNvSpPr txBox="1"/>
          <p:nvPr/>
        </p:nvSpPr>
        <p:spPr>
          <a:xfrm>
            <a:off x="1108375" y="2331025"/>
            <a:ext cx="2748000" cy="1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/>
          </a:p>
        </p:txBody>
      </p:sp>
      <p:sp>
        <p:nvSpPr>
          <p:cNvPr id="445" name="Google Shape;445;g31c424d337c_5_238"/>
          <p:cNvSpPr txBox="1"/>
          <p:nvPr/>
        </p:nvSpPr>
        <p:spPr>
          <a:xfrm>
            <a:off x="1108375" y="5573300"/>
            <a:ext cx="4541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/>
              <a:t>XGBoost</a:t>
            </a:r>
            <a:endParaRPr sz="3200"/>
          </a:p>
        </p:txBody>
      </p:sp>
      <p:sp>
        <p:nvSpPr>
          <p:cNvPr id="446" name="Google Shape;446;g31c424d337c_5_238"/>
          <p:cNvSpPr txBox="1"/>
          <p:nvPr/>
        </p:nvSpPr>
        <p:spPr>
          <a:xfrm>
            <a:off x="9734900" y="2331025"/>
            <a:ext cx="7198500" cy="12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11523"/>
                </a:solidFill>
              </a:rPr>
              <a:t>0.936</a:t>
            </a:r>
            <a:endParaRPr sz="2700">
              <a:solidFill>
                <a:srgbClr val="011523"/>
              </a:solidFill>
            </a:endParaRPr>
          </a:p>
        </p:txBody>
      </p:sp>
      <p:sp>
        <p:nvSpPr>
          <p:cNvPr id="447" name="Google Shape;447;g31c424d337c_5_238"/>
          <p:cNvSpPr txBox="1"/>
          <p:nvPr/>
        </p:nvSpPr>
        <p:spPr>
          <a:xfrm>
            <a:off x="9734900" y="4211900"/>
            <a:ext cx="71985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9506.353</a:t>
            </a:r>
            <a:endParaRPr sz="2700"/>
          </a:p>
        </p:txBody>
      </p:sp>
      <p:sp>
        <p:nvSpPr>
          <p:cNvPr id="448" name="Google Shape;448;g31c424d337c_5_238"/>
          <p:cNvSpPr txBox="1"/>
          <p:nvPr/>
        </p:nvSpPr>
        <p:spPr>
          <a:xfrm>
            <a:off x="6259025" y="2331013"/>
            <a:ext cx="2280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60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700"/>
              <a:buChar char="•"/>
            </a:pPr>
            <a:r>
              <a:rPr lang="en-US" sz="2700" b="1">
                <a:solidFill>
                  <a:srgbClr val="011523"/>
                </a:solidFill>
              </a:rPr>
              <a:t>R²</a:t>
            </a:r>
            <a:endParaRPr sz="2700" b="1"/>
          </a:p>
        </p:txBody>
      </p:sp>
      <p:sp>
        <p:nvSpPr>
          <p:cNvPr id="449" name="Google Shape;449;g31c424d337c_5_238"/>
          <p:cNvSpPr txBox="1"/>
          <p:nvPr/>
        </p:nvSpPr>
        <p:spPr>
          <a:xfrm>
            <a:off x="6259025" y="4211900"/>
            <a:ext cx="2748000" cy="12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31801" marR="0" lvl="1" indent="-260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700"/>
              <a:buChar char="•"/>
            </a:pPr>
            <a:r>
              <a:rPr lang="en-US" sz="2700" b="1">
                <a:solidFill>
                  <a:srgbClr val="011523"/>
                </a:solidFill>
              </a:rPr>
              <a:t>MAE</a:t>
            </a:r>
            <a:endParaRPr sz="2700" b="1">
              <a:solidFill>
                <a:srgbClr val="011523"/>
              </a:solidFill>
            </a:endParaRPr>
          </a:p>
          <a:p>
            <a:pPr marL="431801" marR="0" lvl="1" indent="-260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700"/>
              <a:buChar char="•"/>
            </a:pPr>
            <a:r>
              <a:rPr lang="en-US" sz="2700" b="1">
                <a:solidFill>
                  <a:srgbClr val="011523"/>
                </a:solidFill>
              </a:rPr>
              <a:t>평균 절대 오차</a:t>
            </a:r>
            <a:endParaRPr sz="2700" b="1">
              <a:solidFill>
                <a:srgbClr val="011523"/>
              </a:solidFill>
            </a:endParaRPr>
          </a:p>
        </p:txBody>
      </p:sp>
      <p:sp>
        <p:nvSpPr>
          <p:cNvPr id="450" name="Google Shape;450;g31c424d337c_5_238"/>
          <p:cNvSpPr txBox="1"/>
          <p:nvPr/>
        </p:nvSpPr>
        <p:spPr>
          <a:xfrm>
            <a:off x="1108375" y="6025200"/>
            <a:ext cx="20937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g31c424d337c_5_238"/>
          <p:cNvSpPr txBox="1"/>
          <p:nvPr/>
        </p:nvSpPr>
        <p:spPr>
          <a:xfrm>
            <a:off x="9734900" y="6222048"/>
            <a:ext cx="6715500" cy="15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11523"/>
                </a:solidFill>
              </a:rPr>
              <a:t>316722287.767</a:t>
            </a:r>
            <a:endParaRPr sz="2700">
              <a:solidFill>
                <a:srgbClr val="011523"/>
              </a:solidFill>
            </a:endParaRPr>
          </a:p>
        </p:txBody>
      </p:sp>
      <p:sp>
        <p:nvSpPr>
          <p:cNvPr id="452" name="Google Shape;452;g31c424d337c_5_238"/>
          <p:cNvSpPr txBox="1"/>
          <p:nvPr/>
        </p:nvSpPr>
        <p:spPr>
          <a:xfrm>
            <a:off x="6259025" y="6236700"/>
            <a:ext cx="2748000" cy="12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31801" marR="0" lvl="1" indent="-260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700"/>
              <a:buChar char="•"/>
            </a:pPr>
            <a:r>
              <a:rPr lang="en-US" sz="2700" b="1">
                <a:solidFill>
                  <a:srgbClr val="011523"/>
                </a:solidFill>
              </a:rPr>
              <a:t>MSE</a:t>
            </a:r>
            <a:endParaRPr sz="2700" b="1">
              <a:solidFill>
                <a:srgbClr val="011523"/>
              </a:solidFill>
            </a:endParaRPr>
          </a:p>
          <a:p>
            <a:pPr marL="431801" marR="0" lvl="1" indent="-260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700"/>
              <a:buChar char="•"/>
            </a:pPr>
            <a:r>
              <a:rPr lang="en-US" sz="2700" b="1">
                <a:solidFill>
                  <a:srgbClr val="011523"/>
                </a:solidFill>
              </a:rPr>
              <a:t>평균 제곱 오차</a:t>
            </a:r>
            <a:endParaRPr sz="2700" b="1">
              <a:solidFill>
                <a:srgbClr val="011523"/>
              </a:solidFill>
            </a:endParaRPr>
          </a:p>
        </p:txBody>
      </p:sp>
      <p:sp>
        <p:nvSpPr>
          <p:cNvPr id="453" name="Google Shape;453;g31c424d337c_5_238"/>
          <p:cNvSpPr txBox="1"/>
          <p:nvPr/>
        </p:nvSpPr>
        <p:spPr>
          <a:xfrm>
            <a:off x="1014775" y="8633638"/>
            <a:ext cx="2280900" cy="15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011523"/>
                </a:solidFill>
              </a:rPr>
              <a:t>오차율 0.096</a:t>
            </a:r>
            <a:endParaRPr sz="3000" b="1">
              <a:solidFill>
                <a:srgbClr val="011523"/>
              </a:solidFill>
            </a:endParaRPr>
          </a:p>
        </p:txBody>
      </p:sp>
      <p:sp>
        <p:nvSpPr>
          <p:cNvPr id="454" name="Google Shape;454;g31c424d337c_5_238"/>
          <p:cNvSpPr txBox="1"/>
          <p:nvPr/>
        </p:nvSpPr>
        <p:spPr>
          <a:xfrm>
            <a:off x="9734900" y="7983550"/>
            <a:ext cx="7832700" cy="22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11523"/>
                </a:solidFill>
              </a:rPr>
              <a:t>17796.693</a:t>
            </a:r>
            <a:endParaRPr sz="2700">
              <a:solidFill>
                <a:srgbClr val="011523"/>
              </a:solidFill>
            </a:endParaRPr>
          </a:p>
        </p:txBody>
      </p:sp>
      <p:sp>
        <p:nvSpPr>
          <p:cNvPr id="455" name="Google Shape;455;g31c424d337c_5_238"/>
          <p:cNvSpPr txBox="1"/>
          <p:nvPr/>
        </p:nvSpPr>
        <p:spPr>
          <a:xfrm>
            <a:off x="6259025" y="8306800"/>
            <a:ext cx="3263700" cy="13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31801" marR="0" lvl="1" indent="-260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700"/>
              <a:buChar char="•"/>
            </a:pPr>
            <a:r>
              <a:rPr lang="en-US" sz="2700" b="1">
                <a:solidFill>
                  <a:srgbClr val="011523"/>
                </a:solidFill>
              </a:rPr>
              <a:t>RMSE</a:t>
            </a:r>
            <a:endParaRPr sz="2700" b="1">
              <a:solidFill>
                <a:srgbClr val="011523"/>
              </a:solidFill>
            </a:endParaRPr>
          </a:p>
          <a:p>
            <a:pPr marL="431801" marR="0" lvl="1" indent="-260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700"/>
              <a:buChar char="•"/>
            </a:pPr>
            <a:r>
              <a:rPr lang="en-US" sz="2700" b="1">
                <a:solidFill>
                  <a:srgbClr val="011523"/>
                </a:solidFill>
              </a:rPr>
              <a:t>평균 제곱근 오차</a:t>
            </a:r>
            <a:endParaRPr sz="2700" b="1">
              <a:solidFill>
                <a:srgbClr val="011523"/>
              </a:solidFill>
            </a:endParaRPr>
          </a:p>
          <a:p>
            <a:pPr marL="9144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11523"/>
              </a:solidFill>
            </a:endParaRPr>
          </a:p>
        </p:txBody>
      </p:sp>
      <p:cxnSp>
        <p:nvCxnSpPr>
          <p:cNvPr id="456" name="Google Shape;456;g31c424d337c_5_238"/>
          <p:cNvCxnSpPr/>
          <p:nvPr/>
        </p:nvCxnSpPr>
        <p:spPr>
          <a:xfrm>
            <a:off x="6391750" y="3802450"/>
            <a:ext cx="11896200" cy="0"/>
          </a:xfrm>
          <a:prstGeom prst="straightConnector1">
            <a:avLst/>
          </a:prstGeom>
          <a:noFill/>
          <a:ln w="9525" cap="flat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7" name="Google Shape;457;g31c424d337c_5_238"/>
          <p:cNvCxnSpPr/>
          <p:nvPr/>
        </p:nvCxnSpPr>
        <p:spPr>
          <a:xfrm>
            <a:off x="6427950" y="5776100"/>
            <a:ext cx="11860200" cy="9900"/>
          </a:xfrm>
          <a:prstGeom prst="straightConnector1">
            <a:avLst/>
          </a:prstGeom>
          <a:noFill/>
          <a:ln w="9525" cap="flat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8" name="Google Shape;458;g31c424d337c_5_238"/>
          <p:cNvCxnSpPr/>
          <p:nvPr/>
        </p:nvCxnSpPr>
        <p:spPr>
          <a:xfrm rot="10800000" flipH="1">
            <a:off x="6464175" y="7769475"/>
            <a:ext cx="11823900" cy="16500"/>
          </a:xfrm>
          <a:prstGeom prst="straightConnector1">
            <a:avLst/>
          </a:prstGeom>
          <a:noFill/>
          <a:ln w="9525" cap="flat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9" name="Google Shape;459;g31c424d337c_5_238"/>
          <p:cNvCxnSpPr/>
          <p:nvPr/>
        </p:nvCxnSpPr>
        <p:spPr>
          <a:xfrm rot="10800000" flipH="1">
            <a:off x="6554700" y="9753025"/>
            <a:ext cx="11733300" cy="6600"/>
          </a:xfrm>
          <a:prstGeom prst="straightConnector1">
            <a:avLst/>
          </a:prstGeom>
          <a:noFill/>
          <a:ln w="9525" cap="flat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0" name="Google Shape;460;g31c424d337c_5_238"/>
          <p:cNvSpPr txBox="1"/>
          <p:nvPr/>
        </p:nvSpPr>
        <p:spPr>
          <a:xfrm>
            <a:off x="9399200" y="650875"/>
            <a:ext cx="8168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1c424d337c_1_272"/>
          <p:cNvSpPr/>
          <p:nvPr/>
        </p:nvSpPr>
        <p:spPr>
          <a:xfrm>
            <a:off x="1499538" y="4564283"/>
            <a:ext cx="7227786" cy="4789500"/>
          </a:xfrm>
          <a:custGeom>
            <a:avLst/>
            <a:gdLst/>
            <a:ahLst/>
            <a:cxnLst/>
            <a:rect l="l" t="t" r="r" b="b"/>
            <a:pathLst>
              <a:path w="1119719" h="741983" extrusionOk="0">
                <a:moveTo>
                  <a:pt x="0" y="0"/>
                </a:moveTo>
                <a:lnTo>
                  <a:pt x="1119719" y="0"/>
                </a:lnTo>
                <a:lnTo>
                  <a:pt x="1119719" y="741983"/>
                </a:lnTo>
                <a:lnTo>
                  <a:pt x="0" y="741983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69" b="-269"/>
            </a:stretch>
          </a:blipFill>
          <a:ln>
            <a:noFill/>
          </a:ln>
        </p:spPr>
      </p:sp>
      <p:sp>
        <p:nvSpPr>
          <p:cNvPr id="466" name="Google Shape;466;g31c424d337c_1_272"/>
          <p:cNvSpPr txBox="1"/>
          <p:nvPr/>
        </p:nvSpPr>
        <p:spPr>
          <a:xfrm>
            <a:off x="774197" y="409394"/>
            <a:ext cx="7227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 dirty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6</a:t>
            </a:r>
            <a:r>
              <a:rPr lang="en-US" sz="3999" b="0" i="0" u="none" strike="noStrike" cap="none" dirty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. </a:t>
            </a:r>
            <a:r>
              <a:rPr lang="en-US" sz="3999" dirty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Self-Evaluation and Insights</a:t>
            </a:r>
            <a:endParaRPr dirty="0"/>
          </a:p>
        </p:txBody>
      </p:sp>
      <p:sp>
        <p:nvSpPr>
          <p:cNvPr id="467" name="Google Shape;467;g31c424d337c_1_272"/>
          <p:cNvSpPr txBox="1"/>
          <p:nvPr/>
        </p:nvSpPr>
        <p:spPr>
          <a:xfrm>
            <a:off x="9571942" y="3257418"/>
            <a:ext cx="7995786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000" b="1" dirty="0" smtClean="0">
                <a:solidFill>
                  <a:srgbClr val="011523"/>
                </a:solidFill>
              </a:rPr>
              <a:t>아쉬운 점 </a:t>
            </a:r>
            <a:r>
              <a:rPr lang="en-US" altLang="ko-KR" sz="2000" b="1" dirty="0" smtClean="0">
                <a:solidFill>
                  <a:srgbClr val="011523"/>
                </a:solidFill>
              </a:rPr>
              <a:t>:</a:t>
            </a:r>
            <a:r>
              <a:rPr lang="en-US" altLang="ko-KR" sz="2000" dirty="0" smtClean="0">
                <a:solidFill>
                  <a:srgbClr val="011523"/>
                </a:solidFill>
              </a:rPr>
              <a:t> </a:t>
            </a:r>
          </a:p>
          <a:p>
            <a:r>
              <a:rPr lang="en-US" altLang="ko-KR" sz="2000" dirty="0">
                <a:solidFill>
                  <a:srgbClr val="011523"/>
                </a:solidFill>
              </a:rPr>
              <a:t>	</a:t>
            </a:r>
            <a:r>
              <a:rPr lang="ko-KR" altLang="en-US" sz="2000" dirty="0" smtClean="0">
                <a:solidFill>
                  <a:srgbClr val="011523"/>
                </a:solidFill>
              </a:rPr>
              <a:t>시간적 여유가 더 있었다면 더 긴 기간 대상 가능</a:t>
            </a:r>
            <a:r>
              <a:rPr lang="en-US" altLang="ko-KR" sz="2000" dirty="0" smtClean="0">
                <a:solidFill>
                  <a:srgbClr val="011523"/>
                </a:solidFill>
              </a:rPr>
              <a:t/>
            </a:r>
            <a:br>
              <a:rPr lang="en-US" altLang="ko-KR" sz="2000" dirty="0" smtClean="0">
                <a:solidFill>
                  <a:srgbClr val="011523"/>
                </a:solidFill>
              </a:rPr>
            </a:br>
            <a:r>
              <a:rPr lang="ko-KR" altLang="en-US" sz="2000" b="1" dirty="0" smtClean="0">
                <a:solidFill>
                  <a:srgbClr val="011523"/>
                </a:solidFill>
              </a:rPr>
              <a:t>좋았던 </a:t>
            </a:r>
            <a:r>
              <a:rPr lang="ko-KR" altLang="en-US" sz="2000" b="1" dirty="0">
                <a:solidFill>
                  <a:srgbClr val="011523"/>
                </a:solidFill>
              </a:rPr>
              <a:t>점 </a:t>
            </a:r>
            <a:r>
              <a:rPr lang="en-US" altLang="ko-KR" sz="2000" b="1" dirty="0">
                <a:solidFill>
                  <a:srgbClr val="011523"/>
                </a:solidFill>
              </a:rPr>
              <a:t>:</a:t>
            </a:r>
            <a:r>
              <a:rPr lang="en-US" altLang="ko-KR" sz="2000" dirty="0">
                <a:solidFill>
                  <a:srgbClr val="011523"/>
                </a:solidFill>
              </a:rPr>
              <a:t> </a:t>
            </a:r>
            <a:endParaRPr lang="en-US" altLang="ko-KR" sz="2000" dirty="0" smtClean="0">
              <a:solidFill>
                <a:srgbClr val="011523"/>
              </a:solidFill>
            </a:endParaRPr>
          </a:p>
          <a:p>
            <a:r>
              <a:rPr lang="en-US" altLang="ko-KR" sz="2000" dirty="0">
                <a:solidFill>
                  <a:srgbClr val="011523"/>
                </a:solidFill>
              </a:rPr>
              <a:t>	</a:t>
            </a:r>
            <a:r>
              <a:rPr lang="ko-KR" altLang="en-US" sz="2000" dirty="0" smtClean="0">
                <a:solidFill>
                  <a:srgbClr val="011523"/>
                </a:solidFill>
              </a:rPr>
              <a:t>데이터를 </a:t>
            </a:r>
            <a:r>
              <a:rPr lang="ko-KR" altLang="en-US" sz="2000" dirty="0" err="1" smtClean="0">
                <a:solidFill>
                  <a:srgbClr val="011523"/>
                </a:solidFill>
              </a:rPr>
              <a:t>전처리하는</a:t>
            </a:r>
            <a:r>
              <a:rPr lang="ko-KR" altLang="en-US" sz="2000" dirty="0" smtClean="0">
                <a:solidFill>
                  <a:srgbClr val="011523"/>
                </a:solidFill>
              </a:rPr>
              <a:t> 다양한 유형을 학습</a:t>
            </a:r>
            <a:endParaRPr lang="en-US" altLang="ko-KR" sz="2000" dirty="0" smtClean="0">
              <a:solidFill>
                <a:srgbClr val="011523"/>
              </a:solidFill>
            </a:endParaRPr>
          </a:p>
          <a:p>
            <a:r>
              <a:rPr lang="en-US" altLang="ko-KR" sz="2000" dirty="0">
                <a:solidFill>
                  <a:srgbClr val="011523"/>
                </a:solidFill>
              </a:rPr>
              <a:t>	</a:t>
            </a:r>
            <a:r>
              <a:rPr lang="ko-KR" altLang="en-US" sz="2000" dirty="0" smtClean="0">
                <a:solidFill>
                  <a:srgbClr val="011523"/>
                </a:solidFill>
              </a:rPr>
              <a:t>다양한 알고리즘의 활용</a:t>
            </a:r>
            <a:endParaRPr lang="en-US" altLang="ko-KR" sz="2000" dirty="0">
              <a:solidFill>
                <a:srgbClr val="011523"/>
              </a:solidFill>
            </a:endParaRPr>
          </a:p>
        </p:txBody>
      </p:sp>
      <p:sp>
        <p:nvSpPr>
          <p:cNvPr id="468" name="Google Shape;468;g31c424d337c_1_272"/>
          <p:cNvSpPr txBox="1"/>
          <p:nvPr/>
        </p:nvSpPr>
        <p:spPr>
          <a:xfrm>
            <a:off x="2310811" y="2650075"/>
            <a:ext cx="5604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1">
                <a:solidFill>
                  <a:srgbClr val="011523"/>
                </a:solidFill>
              </a:rPr>
              <a:t>All for one, one for all</a:t>
            </a:r>
            <a:endParaRPr sz="2199" b="1">
              <a:solidFill>
                <a:srgbClr val="011523"/>
              </a:solidFill>
            </a:endParaRPr>
          </a:p>
        </p:txBody>
      </p:sp>
      <p:sp>
        <p:nvSpPr>
          <p:cNvPr id="469" name="Google Shape;469;g31c424d337c_1_272"/>
          <p:cNvSpPr txBox="1"/>
          <p:nvPr/>
        </p:nvSpPr>
        <p:spPr>
          <a:xfrm>
            <a:off x="9361310" y="2571941"/>
            <a:ext cx="256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solidFill>
                  <a:srgbClr val="011523"/>
                </a:solidFill>
              </a:rPr>
              <a:t>이유리</a:t>
            </a:r>
            <a:endParaRPr dirty="0"/>
          </a:p>
        </p:txBody>
      </p:sp>
      <p:sp>
        <p:nvSpPr>
          <p:cNvPr id="470" name="Google Shape;470;g31c424d337c_1_272"/>
          <p:cNvSpPr txBox="1"/>
          <p:nvPr/>
        </p:nvSpPr>
        <p:spPr>
          <a:xfrm>
            <a:off x="9361301" y="5099327"/>
            <a:ext cx="210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011523"/>
                </a:solidFill>
              </a:rPr>
              <a:t>우병준</a:t>
            </a:r>
            <a:endParaRPr/>
          </a:p>
        </p:txBody>
      </p:sp>
      <p:sp>
        <p:nvSpPr>
          <p:cNvPr id="471" name="Google Shape;471;g31c424d337c_1_272"/>
          <p:cNvSpPr txBox="1"/>
          <p:nvPr/>
        </p:nvSpPr>
        <p:spPr>
          <a:xfrm>
            <a:off x="9361291" y="7626714"/>
            <a:ext cx="1901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011523"/>
                </a:solidFill>
              </a:rPr>
              <a:t>이정인</a:t>
            </a:r>
            <a:endParaRPr/>
          </a:p>
        </p:txBody>
      </p:sp>
      <p:sp>
        <p:nvSpPr>
          <p:cNvPr id="472" name="Google Shape;472;g31c424d337c_1_272"/>
          <p:cNvSpPr txBox="1"/>
          <p:nvPr/>
        </p:nvSpPr>
        <p:spPr>
          <a:xfrm>
            <a:off x="11034628" y="399869"/>
            <a:ext cx="6533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>
                <a:solidFill>
                  <a:srgbClr val="011523"/>
                </a:solidFill>
              </a:rPr>
              <a:t>자체 평가 의견</a:t>
            </a:r>
            <a:endParaRPr/>
          </a:p>
        </p:txBody>
      </p:sp>
      <p:cxnSp>
        <p:nvCxnSpPr>
          <p:cNvPr id="473" name="Google Shape;473;g31c424d337c_1_272"/>
          <p:cNvCxnSpPr/>
          <p:nvPr/>
        </p:nvCxnSpPr>
        <p:spPr>
          <a:xfrm>
            <a:off x="9613653" y="5006187"/>
            <a:ext cx="7645500" cy="0"/>
          </a:xfrm>
          <a:prstGeom prst="straightConnector1">
            <a:avLst/>
          </a:prstGeom>
          <a:noFill/>
          <a:ln w="9525" cap="flat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4" name="Google Shape;474;g31c424d337c_1_272"/>
          <p:cNvCxnSpPr/>
          <p:nvPr/>
        </p:nvCxnSpPr>
        <p:spPr>
          <a:xfrm>
            <a:off x="9613653" y="7533573"/>
            <a:ext cx="7645500" cy="0"/>
          </a:xfrm>
          <a:prstGeom prst="straightConnector1">
            <a:avLst/>
          </a:prstGeom>
          <a:noFill/>
          <a:ln w="9525" cap="flat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5" name="Google Shape;475;g31c424d337c_1_272"/>
          <p:cNvSpPr txBox="1"/>
          <p:nvPr/>
        </p:nvSpPr>
        <p:spPr>
          <a:xfrm>
            <a:off x="2310800" y="3095975"/>
            <a:ext cx="5604900" cy="109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0" algn="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 err="1">
                <a:solidFill>
                  <a:srgbClr val="011523"/>
                </a:solidFill>
              </a:rPr>
              <a:t>각자</a:t>
            </a:r>
            <a:r>
              <a:rPr lang="en-US" sz="1700" b="1" dirty="0">
                <a:solidFill>
                  <a:srgbClr val="011523"/>
                </a:solidFill>
              </a:rPr>
              <a:t> </a:t>
            </a:r>
            <a:r>
              <a:rPr lang="en-US" sz="1700" b="1" dirty="0" err="1">
                <a:solidFill>
                  <a:srgbClr val="011523"/>
                </a:solidFill>
              </a:rPr>
              <a:t>담당</a:t>
            </a:r>
            <a:r>
              <a:rPr lang="en-US" sz="1700" b="1" dirty="0">
                <a:solidFill>
                  <a:srgbClr val="011523"/>
                </a:solidFill>
              </a:rPr>
              <a:t> </a:t>
            </a:r>
            <a:r>
              <a:rPr lang="en-US" sz="1700" b="1" dirty="0" err="1">
                <a:solidFill>
                  <a:srgbClr val="011523"/>
                </a:solidFill>
              </a:rPr>
              <a:t>데이터를</a:t>
            </a:r>
            <a:r>
              <a:rPr lang="en-US" sz="1700" b="1" dirty="0">
                <a:solidFill>
                  <a:srgbClr val="011523"/>
                </a:solidFill>
              </a:rPr>
              <a:t> </a:t>
            </a:r>
            <a:r>
              <a:rPr lang="ko-KR" altLang="en-US" sz="1700" b="1" dirty="0" smtClean="0">
                <a:solidFill>
                  <a:srgbClr val="011523"/>
                </a:solidFill>
              </a:rPr>
              <a:t>수집</a:t>
            </a:r>
            <a:r>
              <a:rPr lang="en-US" altLang="ko-KR" sz="1700" b="1" dirty="0" smtClean="0">
                <a:solidFill>
                  <a:srgbClr val="011523"/>
                </a:solidFill>
              </a:rPr>
              <a:t>, </a:t>
            </a:r>
            <a:r>
              <a:rPr lang="ko-KR" altLang="en-US" sz="1700" b="1" dirty="0" smtClean="0">
                <a:solidFill>
                  <a:srgbClr val="011523"/>
                </a:solidFill>
              </a:rPr>
              <a:t>전처리</a:t>
            </a:r>
            <a:endParaRPr lang="en-US" altLang="ko-KR" sz="1700" b="1" dirty="0" smtClean="0">
              <a:solidFill>
                <a:srgbClr val="011523"/>
              </a:solidFill>
            </a:endParaRPr>
          </a:p>
          <a:p>
            <a:pPr marL="457200" marR="0" lvl="0" indent="0" algn="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 b="1" dirty="0" smtClean="0">
                <a:solidFill>
                  <a:srgbClr val="011523"/>
                </a:solidFill>
              </a:rPr>
              <a:t>각자 담당 모델을 훈련</a:t>
            </a:r>
            <a:endParaRPr lang="en-US" altLang="ko-KR" sz="1700" b="1" dirty="0" smtClean="0">
              <a:solidFill>
                <a:srgbClr val="011523"/>
              </a:solidFill>
            </a:endParaRPr>
          </a:p>
          <a:p>
            <a:pPr marL="457200" marR="0" lvl="0" indent="0" algn="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 b="1" dirty="0" smtClean="0">
                <a:solidFill>
                  <a:srgbClr val="011523"/>
                </a:solidFill>
              </a:rPr>
              <a:t>최고 성능의 모델을 조정</a:t>
            </a:r>
            <a:endParaRPr sz="1700" b="1" dirty="0">
              <a:solidFill>
                <a:srgbClr val="011523"/>
              </a:solidFill>
            </a:endParaRPr>
          </a:p>
        </p:txBody>
      </p:sp>
      <p:sp>
        <p:nvSpPr>
          <p:cNvPr id="476" name="Google Shape;476;g31c424d337c_1_272"/>
          <p:cNvSpPr txBox="1"/>
          <p:nvPr/>
        </p:nvSpPr>
        <p:spPr>
          <a:xfrm>
            <a:off x="9571942" y="5764143"/>
            <a:ext cx="7995786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000" b="1" dirty="0">
                <a:solidFill>
                  <a:srgbClr val="011523"/>
                </a:solidFill>
              </a:rPr>
              <a:t>아쉬운 점 </a:t>
            </a:r>
            <a:r>
              <a:rPr lang="en-US" altLang="ko-KR" sz="2000" b="1" dirty="0">
                <a:solidFill>
                  <a:srgbClr val="011523"/>
                </a:solidFill>
              </a:rPr>
              <a:t>:</a:t>
            </a:r>
            <a:r>
              <a:rPr lang="en-US" altLang="ko-KR" sz="2000" dirty="0">
                <a:solidFill>
                  <a:srgbClr val="011523"/>
                </a:solidFill>
              </a:rPr>
              <a:t> </a:t>
            </a:r>
            <a:endParaRPr lang="en-US" altLang="ko-KR" sz="2000" dirty="0" smtClean="0">
              <a:solidFill>
                <a:srgbClr val="011523"/>
              </a:solidFill>
            </a:endParaRPr>
          </a:p>
          <a:p>
            <a:r>
              <a:rPr lang="en-US" altLang="ko-KR" sz="2000" dirty="0">
                <a:solidFill>
                  <a:srgbClr val="011523"/>
                </a:solidFill>
              </a:rPr>
              <a:t>	</a:t>
            </a:r>
            <a:r>
              <a:rPr lang="ko-KR" altLang="en-US" sz="2000" dirty="0" smtClean="0">
                <a:solidFill>
                  <a:srgbClr val="011523"/>
                </a:solidFill>
              </a:rPr>
              <a:t>시간이 더 있었다면 더 넓은 범위의 </a:t>
            </a:r>
            <a:r>
              <a:rPr lang="ko-KR" altLang="en-US" sz="2000" dirty="0" err="1" smtClean="0">
                <a:solidFill>
                  <a:srgbClr val="011523"/>
                </a:solidFill>
              </a:rPr>
              <a:t>파라미터</a:t>
            </a:r>
            <a:r>
              <a:rPr lang="ko-KR" altLang="en-US" sz="2000" dirty="0" smtClean="0">
                <a:solidFill>
                  <a:srgbClr val="011523"/>
                </a:solidFill>
              </a:rPr>
              <a:t> 조정 가능</a:t>
            </a:r>
            <a:endParaRPr lang="en-US" altLang="ko-KR" sz="2000" dirty="0" smtClean="0">
              <a:solidFill>
                <a:srgbClr val="011523"/>
              </a:solidFill>
            </a:endParaRPr>
          </a:p>
          <a:p>
            <a:r>
              <a:rPr lang="ko-KR" altLang="en-US" sz="2000" b="1" dirty="0" smtClean="0">
                <a:solidFill>
                  <a:srgbClr val="011523"/>
                </a:solidFill>
              </a:rPr>
              <a:t>좋았던 </a:t>
            </a:r>
            <a:r>
              <a:rPr lang="ko-KR" altLang="en-US" sz="2000" b="1" dirty="0">
                <a:solidFill>
                  <a:srgbClr val="011523"/>
                </a:solidFill>
              </a:rPr>
              <a:t>점 </a:t>
            </a:r>
            <a:r>
              <a:rPr lang="en-US" altLang="ko-KR" sz="2000" b="1" dirty="0" smtClean="0">
                <a:solidFill>
                  <a:srgbClr val="011523"/>
                </a:solidFill>
              </a:rPr>
              <a:t>:</a:t>
            </a:r>
            <a:r>
              <a:rPr lang="en-US" altLang="ko-KR" sz="2000" dirty="0" smtClean="0">
                <a:solidFill>
                  <a:srgbClr val="011523"/>
                </a:solidFill>
              </a:rPr>
              <a:t> </a:t>
            </a:r>
          </a:p>
          <a:p>
            <a:r>
              <a:rPr lang="en-US" altLang="ko-KR" sz="2000" dirty="0">
                <a:solidFill>
                  <a:srgbClr val="011523"/>
                </a:solidFill>
              </a:rPr>
              <a:t>	</a:t>
            </a:r>
            <a:r>
              <a:rPr lang="ko-KR" altLang="en-US" sz="2000" dirty="0" smtClean="0">
                <a:solidFill>
                  <a:srgbClr val="011523"/>
                </a:solidFill>
              </a:rPr>
              <a:t>다양한 알고리즘의 활용</a:t>
            </a:r>
            <a:endParaRPr lang="en-US" altLang="ko-KR" sz="2000" dirty="0" smtClean="0">
              <a:solidFill>
                <a:srgbClr val="011523"/>
              </a:solidFill>
            </a:endParaRPr>
          </a:p>
          <a:p>
            <a:r>
              <a:rPr lang="en-US" altLang="ko-KR" sz="2000" dirty="0">
                <a:solidFill>
                  <a:srgbClr val="011523"/>
                </a:solidFill>
              </a:rPr>
              <a:t>	</a:t>
            </a:r>
            <a:r>
              <a:rPr lang="ko-KR" altLang="en-US" sz="2000" dirty="0" err="1" smtClean="0">
                <a:solidFill>
                  <a:srgbClr val="011523"/>
                </a:solidFill>
              </a:rPr>
              <a:t>머신러닝에</a:t>
            </a:r>
            <a:r>
              <a:rPr lang="ko-KR" altLang="en-US" sz="2000" dirty="0" smtClean="0">
                <a:solidFill>
                  <a:srgbClr val="011523"/>
                </a:solidFill>
              </a:rPr>
              <a:t> 대한 보다 깊은 이해</a:t>
            </a:r>
            <a:endParaRPr lang="en-US" altLang="ko-KR" sz="2000" dirty="0">
              <a:solidFill>
                <a:srgbClr val="011523"/>
              </a:solidFill>
            </a:endParaRPr>
          </a:p>
        </p:txBody>
      </p:sp>
      <p:sp>
        <p:nvSpPr>
          <p:cNvPr id="477" name="Google Shape;477;g31c424d337c_1_272"/>
          <p:cNvSpPr txBox="1"/>
          <p:nvPr/>
        </p:nvSpPr>
        <p:spPr>
          <a:xfrm>
            <a:off x="9571942" y="8328643"/>
            <a:ext cx="7995786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000" b="1" dirty="0">
                <a:solidFill>
                  <a:srgbClr val="011523"/>
                </a:solidFill>
              </a:rPr>
              <a:t>아쉬운 점 </a:t>
            </a:r>
            <a:r>
              <a:rPr lang="en-US" altLang="ko-KR" sz="2000" b="1" dirty="0">
                <a:solidFill>
                  <a:srgbClr val="011523"/>
                </a:solidFill>
              </a:rPr>
              <a:t>:</a:t>
            </a:r>
            <a:r>
              <a:rPr lang="en-US" altLang="ko-KR" sz="2000" dirty="0">
                <a:solidFill>
                  <a:srgbClr val="011523"/>
                </a:solidFill>
              </a:rPr>
              <a:t> </a:t>
            </a:r>
          </a:p>
          <a:p>
            <a:r>
              <a:rPr lang="en-US" altLang="ko-KR" sz="2000" dirty="0">
                <a:solidFill>
                  <a:srgbClr val="011523"/>
                </a:solidFill>
              </a:rPr>
              <a:t>	</a:t>
            </a:r>
            <a:r>
              <a:rPr lang="ko-KR" altLang="en-US" sz="2000" dirty="0" err="1" smtClean="0">
                <a:solidFill>
                  <a:srgbClr val="011523"/>
                </a:solidFill>
              </a:rPr>
              <a:t>파이썬이</a:t>
            </a:r>
            <a:r>
              <a:rPr lang="ko-KR" altLang="en-US" sz="2000" dirty="0" smtClean="0">
                <a:solidFill>
                  <a:srgbClr val="011523"/>
                </a:solidFill>
              </a:rPr>
              <a:t> 미숙해 다양한 작업을 하지 못 함</a:t>
            </a:r>
            <a:endParaRPr lang="en-US" altLang="ko-KR" sz="2000" dirty="0" smtClean="0">
              <a:solidFill>
                <a:srgbClr val="011523"/>
              </a:solidFill>
            </a:endParaRPr>
          </a:p>
          <a:p>
            <a:r>
              <a:rPr lang="ko-KR" altLang="en-US" sz="2000" b="1" dirty="0" smtClean="0">
                <a:solidFill>
                  <a:srgbClr val="011523"/>
                </a:solidFill>
              </a:rPr>
              <a:t>좋았던 </a:t>
            </a:r>
            <a:r>
              <a:rPr lang="ko-KR" altLang="en-US" sz="2000" b="1" dirty="0">
                <a:solidFill>
                  <a:srgbClr val="011523"/>
                </a:solidFill>
              </a:rPr>
              <a:t>점 </a:t>
            </a:r>
            <a:r>
              <a:rPr lang="en-US" altLang="ko-KR" sz="2000" b="1" dirty="0">
                <a:solidFill>
                  <a:srgbClr val="011523"/>
                </a:solidFill>
              </a:rPr>
              <a:t>:</a:t>
            </a:r>
            <a:r>
              <a:rPr lang="en-US" altLang="ko-KR" sz="2000" dirty="0">
                <a:solidFill>
                  <a:srgbClr val="011523"/>
                </a:solidFill>
              </a:rPr>
              <a:t> </a:t>
            </a:r>
          </a:p>
          <a:p>
            <a:r>
              <a:rPr lang="en-US" altLang="ko-KR" sz="2000" dirty="0">
                <a:solidFill>
                  <a:srgbClr val="011523"/>
                </a:solidFill>
              </a:rPr>
              <a:t>	</a:t>
            </a:r>
            <a:r>
              <a:rPr lang="ko-KR" altLang="en-US" sz="2000" dirty="0" smtClean="0">
                <a:solidFill>
                  <a:srgbClr val="011523"/>
                </a:solidFill>
              </a:rPr>
              <a:t>데이터 수집에 대한 이해</a:t>
            </a:r>
            <a:endParaRPr lang="en-US" altLang="ko-KR" sz="2000" dirty="0" smtClean="0">
              <a:solidFill>
                <a:srgbClr val="01152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523"/>
        </a:solid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0"/>
          <p:cNvSpPr txBox="1"/>
          <p:nvPr/>
        </p:nvSpPr>
        <p:spPr>
          <a:xfrm>
            <a:off x="2216203" y="3923656"/>
            <a:ext cx="5101071" cy="1428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59" b="0" i="0" u="none" strike="noStrike" cap="none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Thank You</a:t>
            </a:r>
            <a:endParaRPr/>
          </a:p>
        </p:txBody>
      </p:sp>
      <p:sp>
        <p:nvSpPr>
          <p:cNvPr id="483" name="Google Shape;483;p10"/>
          <p:cNvSpPr txBox="1"/>
          <p:nvPr/>
        </p:nvSpPr>
        <p:spPr>
          <a:xfrm>
            <a:off x="13940358" y="8885555"/>
            <a:ext cx="3318900" cy="47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dirty="0" smtClean="0">
                <a:solidFill>
                  <a:srgbClr val="FFFFFF"/>
                </a:solidFill>
              </a:rPr>
              <a:t>아파트</a:t>
            </a:r>
            <a:endParaRPr dirty="0"/>
          </a:p>
        </p:txBody>
      </p:sp>
      <p:grpSp>
        <p:nvGrpSpPr>
          <p:cNvPr id="484" name="Google Shape;484;p10"/>
          <p:cNvGrpSpPr/>
          <p:nvPr/>
        </p:nvGrpSpPr>
        <p:grpSpPr>
          <a:xfrm>
            <a:off x="15903369" y="1028700"/>
            <a:ext cx="1355931" cy="1904904"/>
            <a:chOff x="0" y="0"/>
            <a:chExt cx="1807908" cy="2539872"/>
          </a:xfrm>
        </p:grpSpPr>
        <p:grpSp>
          <p:nvGrpSpPr>
            <p:cNvPr id="485" name="Google Shape;485;p10"/>
            <p:cNvGrpSpPr/>
            <p:nvPr/>
          </p:nvGrpSpPr>
          <p:grpSpPr>
            <a:xfrm>
              <a:off x="0" y="0"/>
              <a:ext cx="1807908" cy="1807908"/>
              <a:chOff x="0" y="0"/>
              <a:chExt cx="812800" cy="812800"/>
            </a:xfrm>
          </p:grpSpPr>
          <p:sp>
            <p:nvSpPr>
              <p:cNvPr id="486" name="Google Shape;486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10"/>
            <p:cNvGrpSpPr/>
            <p:nvPr/>
          </p:nvGrpSpPr>
          <p:grpSpPr>
            <a:xfrm>
              <a:off x="0" y="731964"/>
              <a:ext cx="1807908" cy="1807908"/>
              <a:chOff x="0" y="0"/>
              <a:chExt cx="812800" cy="812800"/>
            </a:xfrm>
          </p:grpSpPr>
          <p:sp>
            <p:nvSpPr>
              <p:cNvPr id="489" name="Google Shape;489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"/>
          <p:cNvSpPr txBox="1"/>
          <p:nvPr/>
        </p:nvSpPr>
        <p:spPr>
          <a:xfrm>
            <a:off x="774195" y="660400"/>
            <a:ext cx="516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 b="0" i="0" u="none" strike="noStrike" cap="none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1. </a:t>
            </a:r>
            <a:r>
              <a:rPr lang="en-US" sz="3999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Project Overview</a:t>
            </a:r>
            <a:endParaRPr sz="3999">
              <a:solidFill>
                <a:srgbClr val="01152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28" name="Google Shape;128;p3"/>
          <p:cNvSpPr txBox="1"/>
          <p:nvPr/>
        </p:nvSpPr>
        <p:spPr>
          <a:xfrm>
            <a:off x="13784304" y="650875"/>
            <a:ext cx="3783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>
                <a:solidFill>
                  <a:srgbClr val="011523"/>
                </a:solidFill>
              </a:rPr>
              <a:t>프로젝트 개요</a:t>
            </a:r>
            <a:endParaRPr/>
          </a:p>
        </p:txBody>
      </p:sp>
      <p:sp>
        <p:nvSpPr>
          <p:cNvPr id="129" name="Google Shape;129;p3"/>
          <p:cNvSpPr txBox="1"/>
          <p:nvPr/>
        </p:nvSpPr>
        <p:spPr>
          <a:xfrm>
            <a:off x="903150" y="1601375"/>
            <a:ext cx="16481700" cy="20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매매가 예측</a:t>
            </a:r>
            <a:endParaRPr sz="13000"/>
          </a:p>
        </p:txBody>
      </p:sp>
      <p:sp>
        <p:nvSpPr>
          <p:cNvPr id="130" name="Google Shape;130;p3"/>
          <p:cNvSpPr txBox="1"/>
          <p:nvPr/>
        </p:nvSpPr>
        <p:spPr>
          <a:xfrm>
            <a:off x="720100" y="4210123"/>
            <a:ext cx="168477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solidFill>
                  <a:srgbClr val="011523"/>
                </a:solidFill>
              </a:rPr>
              <a:t>주제</a:t>
            </a:r>
            <a:r>
              <a:rPr lang="en-US" sz="3000" b="1" dirty="0">
                <a:solidFill>
                  <a:srgbClr val="011523"/>
                </a:solidFill>
              </a:rPr>
              <a:t> </a:t>
            </a:r>
            <a:r>
              <a:rPr lang="en-US" sz="3000" b="1" dirty="0" err="1">
                <a:solidFill>
                  <a:srgbClr val="011523"/>
                </a:solidFill>
              </a:rPr>
              <a:t>선정</a:t>
            </a:r>
            <a:r>
              <a:rPr lang="en-US" sz="3000" b="1" dirty="0">
                <a:solidFill>
                  <a:srgbClr val="011523"/>
                </a:solidFill>
              </a:rPr>
              <a:t> </a:t>
            </a:r>
            <a:r>
              <a:rPr lang="en-US" sz="3000" b="1" dirty="0" err="1">
                <a:solidFill>
                  <a:srgbClr val="011523"/>
                </a:solidFill>
              </a:rPr>
              <a:t>배경</a:t>
            </a:r>
            <a:r>
              <a:rPr lang="en-US" sz="2000" dirty="0">
                <a:solidFill>
                  <a:srgbClr val="011523"/>
                </a:solidFill>
              </a:rPr>
              <a:t/>
            </a:r>
            <a:br>
              <a:rPr lang="en-US" sz="2000" dirty="0">
                <a:solidFill>
                  <a:srgbClr val="011523"/>
                </a:solidFill>
              </a:rPr>
            </a:br>
            <a:r>
              <a:rPr lang="en-US" sz="2000" dirty="0" err="1">
                <a:solidFill>
                  <a:srgbClr val="011523"/>
                </a:solidFill>
              </a:rPr>
              <a:t>서울시</a:t>
            </a:r>
            <a:r>
              <a:rPr lang="en-US" sz="2000" dirty="0">
                <a:solidFill>
                  <a:srgbClr val="011523"/>
                </a:solidFill>
              </a:rPr>
              <a:t> </a:t>
            </a:r>
            <a:r>
              <a:rPr lang="en-US" sz="2000" dirty="0" err="1">
                <a:solidFill>
                  <a:srgbClr val="011523"/>
                </a:solidFill>
              </a:rPr>
              <a:t>아파트</a:t>
            </a:r>
            <a:r>
              <a:rPr lang="en-US" sz="2000" dirty="0">
                <a:solidFill>
                  <a:srgbClr val="011523"/>
                </a:solidFill>
              </a:rPr>
              <a:t> </a:t>
            </a:r>
            <a:r>
              <a:rPr lang="en-US" sz="2000" dirty="0" err="1">
                <a:solidFill>
                  <a:srgbClr val="011523"/>
                </a:solidFill>
              </a:rPr>
              <a:t>매매가는</a:t>
            </a:r>
            <a:r>
              <a:rPr lang="en-US" sz="2000" dirty="0">
                <a:solidFill>
                  <a:srgbClr val="011523"/>
                </a:solidFill>
              </a:rPr>
              <a:t> </a:t>
            </a:r>
            <a:r>
              <a:rPr lang="en-US" sz="2000" dirty="0" err="1">
                <a:solidFill>
                  <a:srgbClr val="011523"/>
                </a:solidFill>
              </a:rPr>
              <a:t>부동산</a:t>
            </a:r>
            <a:r>
              <a:rPr lang="en-US" sz="2000" dirty="0">
                <a:solidFill>
                  <a:srgbClr val="011523"/>
                </a:solidFill>
              </a:rPr>
              <a:t> </a:t>
            </a:r>
            <a:r>
              <a:rPr lang="en-US" sz="2000" dirty="0" err="1">
                <a:solidFill>
                  <a:srgbClr val="011523"/>
                </a:solidFill>
              </a:rPr>
              <a:t>시장의</a:t>
            </a:r>
            <a:r>
              <a:rPr lang="en-US" sz="2000" dirty="0">
                <a:solidFill>
                  <a:srgbClr val="011523"/>
                </a:solidFill>
              </a:rPr>
              <a:t> </a:t>
            </a:r>
            <a:r>
              <a:rPr lang="en-US" sz="2000" dirty="0" err="1">
                <a:solidFill>
                  <a:srgbClr val="011523"/>
                </a:solidFill>
              </a:rPr>
              <a:t>주요</a:t>
            </a:r>
            <a:r>
              <a:rPr lang="en-US" sz="2000" dirty="0">
                <a:solidFill>
                  <a:srgbClr val="011523"/>
                </a:solidFill>
              </a:rPr>
              <a:t> </a:t>
            </a:r>
            <a:r>
              <a:rPr lang="en-US" sz="2000" dirty="0" err="1">
                <a:solidFill>
                  <a:srgbClr val="011523"/>
                </a:solidFill>
              </a:rPr>
              <a:t>지표</a:t>
            </a:r>
            <a:r>
              <a:rPr lang="en-US" sz="2000" dirty="0">
                <a:solidFill>
                  <a:srgbClr val="011523"/>
                </a:solidFill>
              </a:rPr>
              <a:t>. </a:t>
            </a:r>
            <a:r>
              <a:rPr lang="en-US" sz="2000" dirty="0" err="1">
                <a:solidFill>
                  <a:srgbClr val="011523"/>
                </a:solidFill>
              </a:rPr>
              <a:t>따라서</a:t>
            </a:r>
            <a:r>
              <a:rPr lang="en-US" sz="2000" dirty="0">
                <a:solidFill>
                  <a:srgbClr val="011523"/>
                </a:solidFill>
              </a:rPr>
              <a:t> </a:t>
            </a:r>
            <a:r>
              <a:rPr lang="en-US" sz="2000" dirty="0" err="1">
                <a:solidFill>
                  <a:srgbClr val="011523"/>
                </a:solidFill>
              </a:rPr>
              <a:t>시민과</a:t>
            </a:r>
            <a:r>
              <a:rPr lang="en-US" sz="2000" dirty="0">
                <a:solidFill>
                  <a:srgbClr val="011523"/>
                </a:solidFill>
              </a:rPr>
              <a:t> </a:t>
            </a:r>
            <a:r>
              <a:rPr lang="en-US" sz="2000" dirty="0" err="1">
                <a:solidFill>
                  <a:srgbClr val="011523"/>
                </a:solidFill>
              </a:rPr>
              <a:t>투자자들에게</a:t>
            </a:r>
            <a:r>
              <a:rPr lang="en-US" sz="2000" dirty="0">
                <a:solidFill>
                  <a:srgbClr val="011523"/>
                </a:solidFill>
              </a:rPr>
              <a:t> </a:t>
            </a:r>
            <a:r>
              <a:rPr lang="en-US" sz="2000" dirty="0" err="1">
                <a:solidFill>
                  <a:srgbClr val="011523"/>
                </a:solidFill>
              </a:rPr>
              <a:t>중요한</a:t>
            </a:r>
            <a:r>
              <a:rPr lang="en-US" sz="2000" dirty="0">
                <a:solidFill>
                  <a:srgbClr val="011523"/>
                </a:solidFill>
              </a:rPr>
              <a:t> </a:t>
            </a:r>
            <a:r>
              <a:rPr lang="en-US" sz="2000" dirty="0" err="1">
                <a:solidFill>
                  <a:srgbClr val="011523"/>
                </a:solidFill>
              </a:rPr>
              <a:t>의사결정</a:t>
            </a:r>
            <a:r>
              <a:rPr lang="en-US" sz="2000" dirty="0">
                <a:solidFill>
                  <a:srgbClr val="011523"/>
                </a:solidFill>
              </a:rPr>
              <a:t> </a:t>
            </a:r>
            <a:r>
              <a:rPr lang="en-US" sz="2000" dirty="0" err="1">
                <a:solidFill>
                  <a:srgbClr val="011523"/>
                </a:solidFill>
              </a:rPr>
              <a:t>정보를</a:t>
            </a:r>
            <a:r>
              <a:rPr lang="en-US" sz="2000" dirty="0">
                <a:solidFill>
                  <a:srgbClr val="011523"/>
                </a:solidFill>
              </a:rPr>
              <a:t> </a:t>
            </a:r>
            <a:r>
              <a:rPr lang="en-US" sz="2000" dirty="0" err="1">
                <a:solidFill>
                  <a:srgbClr val="011523"/>
                </a:solidFill>
              </a:rPr>
              <a:t>제공</a:t>
            </a:r>
            <a:endParaRPr sz="2000" dirty="0">
              <a:solidFill>
                <a:srgbClr val="011523"/>
              </a:solidFill>
            </a:endParaRPr>
          </a:p>
        </p:txBody>
      </p:sp>
      <p:sp>
        <p:nvSpPr>
          <p:cNvPr id="132" name="Google Shape;132;p3"/>
          <p:cNvSpPr/>
          <p:nvPr/>
        </p:nvSpPr>
        <p:spPr>
          <a:xfrm>
            <a:off x="1653837" y="5676075"/>
            <a:ext cx="3405529" cy="607570"/>
          </a:xfrm>
          <a:custGeom>
            <a:avLst/>
            <a:gdLst/>
            <a:ahLst/>
            <a:cxnLst/>
            <a:rect l="l" t="t" r="r" b="b"/>
            <a:pathLst>
              <a:path w="577453" h="159992" extrusionOk="0">
                <a:moveTo>
                  <a:pt x="79996" y="0"/>
                </a:moveTo>
                <a:lnTo>
                  <a:pt x="497457" y="0"/>
                </a:lnTo>
                <a:cubicBezTo>
                  <a:pt x="518674" y="0"/>
                  <a:pt x="539021" y="8428"/>
                  <a:pt x="554023" y="23430"/>
                </a:cubicBezTo>
                <a:cubicBezTo>
                  <a:pt x="569025" y="38432"/>
                  <a:pt x="577453" y="58780"/>
                  <a:pt x="577453" y="79996"/>
                </a:cubicBezTo>
                <a:lnTo>
                  <a:pt x="577453" y="79996"/>
                </a:lnTo>
                <a:cubicBezTo>
                  <a:pt x="577453" y="101212"/>
                  <a:pt x="569025" y="121559"/>
                  <a:pt x="554023" y="136562"/>
                </a:cubicBezTo>
                <a:cubicBezTo>
                  <a:pt x="539021" y="151564"/>
                  <a:pt x="518674" y="159992"/>
                  <a:pt x="497457" y="159992"/>
                </a:cubicBezTo>
                <a:lnTo>
                  <a:pt x="79996" y="159992"/>
                </a:lnTo>
                <a:cubicBezTo>
                  <a:pt x="58780" y="159992"/>
                  <a:pt x="38432" y="151564"/>
                  <a:pt x="23430" y="136562"/>
                </a:cubicBezTo>
                <a:cubicBezTo>
                  <a:pt x="8428" y="121559"/>
                  <a:pt x="0" y="101212"/>
                  <a:pt x="0" y="79996"/>
                </a:cubicBezTo>
                <a:lnTo>
                  <a:pt x="0" y="79996"/>
                </a:lnTo>
                <a:cubicBezTo>
                  <a:pt x="0" y="58780"/>
                  <a:pt x="8428" y="38432"/>
                  <a:pt x="23430" y="23430"/>
                </a:cubicBezTo>
                <a:cubicBezTo>
                  <a:pt x="38432" y="8428"/>
                  <a:pt x="58780" y="0"/>
                  <a:pt x="79996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"/>
          <p:cNvSpPr txBox="1"/>
          <p:nvPr/>
        </p:nvSpPr>
        <p:spPr>
          <a:xfrm>
            <a:off x="2260401" y="5785961"/>
            <a:ext cx="219240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011523"/>
                </a:solidFill>
              </a:rPr>
              <a:t>프로젝트</a:t>
            </a:r>
            <a:r>
              <a:rPr lang="en-US" sz="1800" dirty="0">
                <a:solidFill>
                  <a:srgbClr val="011523"/>
                </a:solidFill>
              </a:rPr>
              <a:t> </a:t>
            </a:r>
            <a:r>
              <a:rPr lang="en-US" sz="1800" dirty="0" err="1">
                <a:solidFill>
                  <a:srgbClr val="011523"/>
                </a:solidFill>
              </a:rPr>
              <a:t>개요</a:t>
            </a:r>
            <a:endParaRPr dirty="0"/>
          </a:p>
        </p:txBody>
      </p:sp>
      <p:sp>
        <p:nvSpPr>
          <p:cNvPr id="134" name="Google Shape;134;p3"/>
          <p:cNvSpPr/>
          <p:nvPr/>
        </p:nvSpPr>
        <p:spPr>
          <a:xfrm>
            <a:off x="1477836" y="6460224"/>
            <a:ext cx="3757552" cy="3400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서울시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아파트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매매가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예측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머신러닝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모델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개발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주요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데이터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아파트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매매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실거래가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등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전처리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및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분석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feature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선정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예측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모델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구성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3"/>
          <p:cNvSpPr/>
          <p:nvPr/>
        </p:nvSpPr>
        <p:spPr>
          <a:xfrm>
            <a:off x="13228624" y="5676075"/>
            <a:ext cx="3170217" cy="607570"/>
          </a:xfrm>
          <a:custGeom>
            <a:avLst/>
            <a:gdLst/>
            <a:ahLst/>
            <a:cxnLst/>
            <a:rect l="l" t="t" r="r" b="b"/>
            <a:pathLst>
              <a:path w="577453" h="159992" extrusionOk="0">
                <a:moveTo>
                  <a:pt x="79996" y="0"/>
                </a:moveTo>
                <a:lnTo>
                  <a:pt x="497457" y="0"/>
                </a:lnTo>
                <a:cubicBezTo>
                  <a:pt x="518674" y="0"/>
                  <a:pt x="539021" y="8428"/>
                  <a:pt x="554023" y="23430"/>
                </a:cubicBezTo>
                <a:cubicBezTo>
                  <a:pt x="569025" y="38432"/>
                  <a:pt x="577453" y="58780"/>
                  <a:pt x="577453" y="79996"/>
                </a:cubicBezTo>
                <a:lnTo>
                  <a:pt x="577453" y="79996"/>
                </a:lnTo>
                <a:cubicBezTo>
                  <a:pt x="577453" y="101212"/>
                  <a:pt x="569025" y="121559"/>
                  <a:pt x="554023" y="136562"/>
                </a:cubicBezTo>
                <a:cubicBezTo>
                  <a:pt x="539021" y="151564"/>
                  <a:pt x="518674" y="159992"/>
                  <a:pt x="497457" y="159992"/>
                </a:cubicBezTo>
                <a:lnTo>
                  <a:pt x="79996" y="159992"/>
                </a:lnTo>
                <a:cubicBezTo>
                  <a:pt x="58780" y="159992"/>
                  <a:pt x="38432" y="151564"/>
                  <a:pt x="23430" y="136562"/>
                </a:cubicBezTo>
                <a:cubicBezTo>
                  <a:pt x="8428" y="121559"/>
                  <a:pt x="0" y="101212"/>
                  <a:pt x="0" y="79996"/>
                </a:cubicBezTo>
                <a:lnTo>
                  <a:pt x="0" y="79996"/>
                </a:lnTo>
                <a:cubicBezTo>
                  <a:pt x="0" y="58780"/>
                  <a:pt x="8428" y="38432"/>
                  <a:pt x="23430" y="23430"/>
                </a:cubicBezTo>
                <a:cubicBezTo>
                  <a:pt x="38432" y="8428"/>
                  <a:pt x="58780" y="0"/>
                  <a:pt x="79996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"/>
          <p:cNvSpPr txBox="1"/>
          <p:nvPr/>
        </p:nvSpPr>
        <p:spPr>
          <a:xfrm>
            <a:off x="13717533" y="5785961"/>
            <a:ext cx="219240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011523"/>
                </a:solidFill>
              </a:rPr>
              <a:t>프로젝트</a:t>
            </a:r>
            <a:r>
              <a:rPr lang="en-US" sz="1800" dirty="0">
                <a:solidFill>
                  <a:srgbClr val="011523"/>
                </a:solidFill>
              </a:rPr>
              <a:t> </a:t>
            </a:r>
            <a:r>
              <a:rPr lang="en-US" sz="1800" dirty="0" err="1">
                <a:solidFill>
                  <a:srgbClr val="011523"/>
                </a:solidFill>
              </a:rPr>
              <a:t>구조</a:t>
            </a:r>
            <a:endParaRPr dirty="0"/>
          </a:p>
        </p:txBody>
      </p:sp>
      <p:sp>
        <p:nvSpPr>
          <p:cNvPr id="138" name="Google Shape;138;p3"/>
          <p:cNvSpPr/>
          <p:nvPr/>
        </p:nvSpPr>
        <p:spPr>
          <a:xfrm>
            <a:off x="13402675" y="6460224"/>
            <a:ext cx="2822100" cy="3400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수집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전처리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및 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탐색적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분석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머신러닝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모델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구축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및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예측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3"/>
          <p:cNvSpPr/>
          <p:nvPr/>
        </p:nvSpPr>
        <p:spPr>
          <a:xfrm>
            <a:off x="7558892" y="5676075"/>
            <a:ext cx="3170217" cy="607570"/>
          </a:xfrm>
          <a:custGeom>
            <a:avLst/>
            <a:gdLst/>
            <a:ahLst/>
            <a:cxnLst/>
            <a:rect l="l" t="t" r="r" b="b"/>
            <a:pathLst>
              <a:path w="577453" h="159992" extrusionOk="0">
                <a:moveTo>
                  <a:pt x="79996" y="0"/>
                </a:moveTo>
                <a:lnTo>
                  <a:pt x="497457" y="0"/>
                </a:lnTo>
                <a:cubicBezTo>
                  <a:pt x="518674" y="0"/>
                  <a:pt x="539021" y="8428"/>
                  <a:pt x="554023" y="23430"/>
                </a:cubicBezTo>
                <a:cubicBezTo>
                  <a:pt x="569025" y="38432"/>
                  <a:pt x="577453" y="58780"/>
                  <a:pt x="577453" y="79996"/>
                </a:cubicBezTo>
                <a:lnTo>
                  <a:pt x="577453" y="79996"/>
                </a:lnTo>
                <a:cubicBezTo>
                  <a:pt x="577453" y="101212"/>
                  <a:pt x="569025" y="121559"/>
                  <a:pt x="554023" y="136562"/>
                </a:cubicBezTo>
                <a:cubicBezTo>
                  <a:pt x="539021" y="151564"/>
                  <a:pt x="518674" y="159992"/>
                  <a:pt x="497457" y="159992"/>
                </a:cubicBezTo>
                <a:lnTo>
                  <a:pt x="79996" y="159992"/>
                </a:lnTo>
                <a:cubicBezTo>
                  <a:pt x="58780" y="159992"/>
                  <a:pt x="38432" y="151564"/>
                  <a:pt x="23430" y="136562"/>
                </a:cubicBezTo>
                <a:cubicBezTo>
                  <a:pt x="8428" y="121559"/>
                  <a:pt x="0" y="101212"/>
                  <a:pt x="0" y="79996"/>
                </a:cubicBezTo>
                <a:lnTo>
                  <a:pt x="0" y="79996"/>
                </a:lnTo>
                <a:cubicBezTo>
                  <a:pt x="0" y="58780"/>
                  <a:pt x="8428" y="38432"/>
                  <a:pt x="23430" y="23430"/>
                </a:cubicBezTo>
                <a:cubicBezTo>
                  <a:pt x="38432" y="8428"/>
                  <a:pt x="58780" y="0"/>
                  <a:pt x="79996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3"/>
          <p:cNvSpPr txBox="1"/>
          <p:nvPr/>
        </p:nvSpPr>
        <p:spPr>
          <a:xfrm>
            <a:off x="7584750" y="5785961"/>
            <a:ext cx="311850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011523"/>
                </a:solidFill>
              </a:rPr>
              <a:t>활용</a:t>
            </a:r>
            <a:r>
              <a:rPr lang="en-US" sz="1800" dirty="0">
                <a:solidFill>
                  <a:srgbClr val="011523"/>
                </a:solidFill>
              </a:rPr>
              <a:t> </a:t>
            </a:r>
            <a:r>
              <a:rPr lang="en-US" sz="1800" dirty="0" err="1">
                <a:solidFill>
                  <a:srgbClr val="011523"/>
                </a:solidFill>
              </a:rPr>
              <a:t>장비</a:t>
            </a:r>
            <a:r>
              <a:rPr lang="en-US" sz="1800" dirty="0">
                <a:solidFill>
                  <a:srgbClr val="011523"/>
                </a:solidFill>
              </a:rPr>
              <a:t> 및 </a:t>
            </a:r>
            <a:r>
              <a:rPr lang="en-US" sz="1800" dirty="0" err="1">
                <a:solidFill>
                  <a:srgbClr val="011523"/>
                </a:solidFill>
              </a:rPr>
              <a:t>개발</a:t>
            </a:r>
            <a:r>
              <a:rPr lang="en-US" sz="1800" dirty="0">
                <a:solidFill>
                  <a:srgbClr val="011523"/>
                </a:solidFill>
              </a:rPr>
              <a:t> </a:t>
            </a:r>
            <a:r>
              <a:rPr lang="en-US" sz="1800" dirty="0" err="1">
                <a:solidFill>
                  <a:srgbClr val="011523"/>
                </a:solidFill>
              </a:rPr>
              <a:t>환경</a:t>
            </a:r>
            <a:endParaRPr dirty="0"/>
          </a:p>
        </p:txBody>
      </p:sp>
      <p:sp>
        <p:nvSpPr>
          <p:cNvPr id="142" name="Google Shape;142;p3"/>
          <p:cNvSpPr/>
          <p:nvPr/>
        </p:nvSpPr>
        <p:spPr>
          <a:xfrm>
            <a:off x="7732952" y="6460224"/>
            <a:ext cx="2822100" cy="3400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언어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Python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라이브러리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Pandas,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NumPy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Scikit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-learn,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XgBoost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등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도구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Jupyter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Notebook, VS Code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35665" y="2692615"/>
            <a:ext cx="5422937" cy="759438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7372132" y="6853325"/>
            <a:ext cx="5416501" cy="34336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7" name="Google Shape;147;p4"/>
          <p:cNvSpPr txBox="1"/>
          <p:nvPr/>
        </p:nvSpPr>
        <p:spPr>
          <a:xfrm>
            <a:off x="774201" y="660400"/>
            <a:ext cx="7187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 b="0" i="0" u="none" strike="noStrike" cap="none" dirty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2. </a:t>
            </a:r>
            <a:r>
              <a:rPr lang="en-US" sz="3999" dirty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Team Composition and Roles</a:t>
            </a:r>
            <a:endParaRPr sz="3999" dirty="0">
              <a:solidFill>
                <a:srgbClr val="01152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10261846" y="650875"/>
            <a:ext cx="7306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>
                <a:solidFill>
                  <a:srgbClr val="011523"/>
                </a:solidFill>
              </a:rPr>
              <a:t>팀 구성 및 역할</a:t>
            </a:r>
            <a:endParaRPr/>
          </a:p>
        </p:txBody>
      </p:sp>
      <p:sp>
        <p:nvSpPr>
          <p:cNvPr id="149" name="Google Shape;149;p4"/>
          <p:cNvSpPr txBox="1"/>
          <p:nvPr/>
        </p:nvSpPr>
        <p:spPr>
          <a:xfrm>
            <a:off x="2541502" y="1589775"/>
            <a:ext cx="40026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 err="1">
                <a:solidFill>
                  <a:srgbClr val="011523"/>
                </a:solidFill>
                <a:latin typeface="+mj-ea"/>
                <a:ea typeface="+mj-ea"/>
                <a:cs typeface="DM Serif Display"/>
                <a:sym typeface="DM Serif Display"/>
              </a:rPr>
              <a:t>이유리</a:t>
            </a:r>
            <a:endParaRPr sz="5000" b="1" dirty="0">
              <a:latin typeface="+mj-ea"/>
              <a:ea typeface="+mj-ea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8004653" y="1589775"/>
            <a:ext cx="40026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 err="1">
                <a:solidFill>
                  <a:srgbClr val="011523"/>
                </a:solidFill>
                <a:latin typeface="+mj-ea"/>
                <a:ea typeface="+mj-ea"/>
                <a:cs typeface="DM Serif Display"/>
                <a:sym typeface="DM Serif Display"/>
              </a:rPr>
              <a:t>이정인</a:t>
            </a:r>
            <a:endParaRPr sz="5000" b="1" dirty="0">
              <a:latin typeface="+mj-ea"/>
              <a:ea typeface="+mj-ea"/>
            </a:endParaRPr>
          </a:p>
        </p:txBody>
      </p:sp>
      <p:cxnSp>
        <p:nvCxnSpPr>
          <p:cNvPr id="152" name="Google Shape;152;p4"/>
          <p:cNvCxnSpPr/>
          <p:nvPr/>
        </p:nvCxnSpPr>
        <p:spPr>
          <a:xfrm>
            <a:off x="1935665" y="2692615"/>
            <a:ext cx="16352335" cy="0"/>
          </a:xfrm>
          <a:prstGeom prst="straightConnector1">
            <a:avLst/>
          </a:prstGeom>
          <a:noFill/>
          <a:ln w="9525" cap="flat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3" name="Google Shape;153;p4"/>
          <p:cNvCxnSpPr/>
          <p:nvPr/>
        </p:nvCxnSpPr>
        <p:spPr>
          <a:xfrm>
            <a:off x="1953765" y="5854355"/>
            <a:ext cx="16334235" cy="0"/>
          </a:xfrm>
          <a:prstGeom prst="straightConnector1">
            <a:avLst/>
          </a:prstGeom>
          <a:noFill/>
          <a:ln w="9525" cap="flat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4" name="Google Shape;154;p4"/>
          <p:cNvSpPr txBox="1"/>
          <p:nvPr/>
        </p:nvSpPr>
        <p:spPr>
          <a:xfrm>
            <a:off x="1908950" y="5867780"/>
            <a:ext cx="5420102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000"/>
              <a:buChar char="•"/>
            </a:pPr>
            <a:r>
              <a:rPr lang="en-US" sz="2000" dirty="0" smtClean="0">
                <a:solidFill>
                  <a:srgbClr val="011523"/>
                </a:solidFill>
              </a:rPr>
              <a:t>21</a:t>
            </a:r>
            <a:r>
              <a:rPr lang="en-US" altLang="ko-KR" sz="2000" dirty="0" smtClean="0">
                <a:solidFill>
                  <a:srgbClr val="011523"/>
                </a:solidFill>
              </a:rPr>
              <a:t>/22/23</a:t>
            </a:r>
            <a:r>
              <a:rPr lang="ko-KR" altLang="en-US" sz="2000" dirty="0" smtClean="0">
                <a:solidFill>
                  <a:srgbClr val="011523"/>
                </a:solidFill>
              </a:rPr>
              <a:t> 아파트 </a:t>
            </a:r>
            <a:r>
              <a:rPr lang="ko-KR" altLang="en-US" sz="2000" dirty="0" err="1" smtClean="0">
                <a:solidFill>
                  <a:srgbClr val="011523"/>
                </a:solidFill>
              </a:rPr>
              <a:t>도로명</a:t>
            </a:r>
            <a:r>
              <a:rPr lang="ko-KR" altLang="en-US" sz="2000" dirty="0" smtClean="0">
                <a:solidFill>
                  <a:srgbClr val="011523"/>
                </a:solidFill>
              </a:rPr>
              <a:t> 주소 위도 경도 변환</a:t>
            </a:r>
            <a:endParaRPr lang="en-US" altLang="ko-KR" sz="2000" dirty="0" smtClean="0">
              <a:solidFill>
                <a:srgbClr val="011523"/>
              </a:solidFill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000"/>
              <a:buChar char="•"/>
            </a:pPr>
            <a:r>
              <a:rPr lang="ko-KR" altLang="en-US" sz="2000" dirty="0" smtClean="0">
                <a:solidFill>
                  <a:srgbClr val="011523"/>
                </a:solidFill>
              </a:rPr>
              <a:t>위</a:t>
            </a:r>
            <a:r>
              <a:rPr lang="en-US" altLang="ko-KR" sz="2000" dirty="0" smtClean="0">
                <a:solidFill>
                  <a:srgbClr val="011523"/>
                </a:solidFill>
              </a:rPr>
              <a:t>/</a:t>
            </a:r>
            <a:r>
              <a:rPr lang="ko-KR" altLang="en-US" sz="2000" dirty="0" smtClean="0">
                <a:solidFill>
                  <a:srgbClr val="011523"/>
                </a:solidFill>
              </a:rPr>
              <a:t>경도와 구</a:t>
            </a:r>
            <a:r>
              <a:rPr lang="en-US" altLang="ko-KR" sz="2000" dirty="0" smtClean="0">
                <a:solidFill>
                  <a:srgbClr val="011523"/>
                </a:solidFill>
              </a:rPr>
              <a:t>/</a:t>
            </a:r>
            <a:r>
              <a:rPr lang="ko-KR" altLang="en-US" sz="2000" dirty="0" smtClean="0">
                <a:solidFill>
                  <a:srgbClr val="011523"/>
                </a:solidFill>
              </a:rPr>
              <a:t>행정동</a:t>
            </a:r>
            <a:r>
              <a:rPr lang="en-US" altLang="ko-KR" sz="2000" dirty="0" smtClean="0">
                <a:solidFill>
                  <a:srgbClr val="011523"/>
                </a:solidFill>
              </a:rPr>
              <a:t>/</a:t>
            </a:r>
            <a:r>
              <a:rPr lang="ko-KR" altLang="en-US" sz="2000" dirty="0" err="1" smtClean="0">
                <a:solidFill>
                  <a:srgbClr val="011523"/>
                </a:solidFill>
              </a:rPr>
              <a:t>법정동</a:t>
            </a:r>
            <a:r>
              <a:rPr lang="ko-KR" altLang="en-US" sz="2000" dirty="0" smtClean="0">
                <a:solidFill>
                  <a:srgbClr val="011523"/>
                </a:solidFill>
              </a:rPr>
              <a:t> 경계 데이터로 주소별 구</a:t>
            </a:r>
            <a:r>
              <a:rPr lang="en-US" altLang="ko-KR" sz="2000" dirty="0" smtClean="0">
                <a:solidFill>
                  <a:srgbClr val="011523"/>
                </a:solidFill>
              </a:rPr>
              <a:t>/</a:t>
            </a:r>
            <a:r>
              <a:rPr lang="ko-KR" altLang="en-US" sz="2000" dirty="0" smtClean="0">
                <a:solidFill>
                  <a:srgbClr val="011523"/>
                </a:solidFill>
              </a:rPr>
              <a:t>행정동</a:t>
            </a:r>
            <a:r>
              <a:rPr lang="en-US" altLang="ko-KR" sz="2000" dirty="0" smtClean="0">
                <a:solidFill>
                  <a:srgbClr val="011523"/>
                </a:solidFill>
              </a:rPr>
              <a:t>/</a:t>
            </a:r>
            <a:r>
              <a:rPr lang="ko-KR" altLang="en-US" sz="2000" dirty="0" err="1" smtClean="0">
                <a:solidFill>
                  <a:srgbClr val="011523"/>
                </a:solidFill>
              </a:rPr>
              <a:t>법정동</a:t>
            </a:r>
            <a:r>
              <a:rPr lang="ko-KR" altLang="en-US" sz="2000" dirty="0" smtClean="0">
                <a:solidFill>
                  <a:srgbClr val="011523"/>
                </a:solidFill>
              </a:rPr>
              <a:t> 매핑</a:t>
            </a:r>
            <a:endParaRPr lang="en-US" altLang="ko-KR" sz="2000" dirty="0" smtClean="0">
              <a:solidFill>
                <a:srgbClr val="011523"/>
              </a:solidFill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000"/>
              <a:buChar char="•"/>
            </a:pPr>
            <a:r>
              <a:rPr lang="en-US" sz="2000" dirty="0" smtClean="0">
                <a:solidFill>
                  <a:srgbClr val="011523"/>
                </a:solidFill>
              </a:rPr>
              <a:t>19</a:t>
            </a:r>
            <a:r>
              <a:rPr lang="ko-KR" altLang="en-US" sz="2000" dirty="0" smtClean="0">
                <a:solidFill>
                  <a:srgbClr val="011523"/>
                </a:solidFill>
              </a:rPr>
              <a:t>년 </a:t>
            </a:r>
            <a:r>
              <a:rPr lang="en-US" altLang="ko-KR" sz="2000" dirty="0" smtClean="0">
                <a:solidFill>
                  <a:srgbClr val="011523"/>
                </a:solidFill>
              </a:rPr>
              <a:t>~ 23</a:t>
            </a:r>
            <a:r>
              <a:rPr lang="ko-KR" altLang="en-US" sz="2000" dirty="0" smtClean="0">
                <a:solidFill>
                  <a:srgbClr val="011523"/>
                </a:solidFill>
              </a:rPr>
              <a:t>년 아파트 </a:t>
            </a:r>
            <a:r>
              <a:rPr lang="ko-KR" altLang="en-US" sz="2000" dirty="0" err="1" smtClean="0">
                <a:solidFill>
                  <a:srgbClr val="011523"/>
                </a:solidFill>
              </a:rPr>
              <a:t>실거래</a:t>
            </a:r>
            <a:r>
              <a:rPr lang="ko-KR" altLang="en-US" sz="2000" dirty="0" smtClean="0">
                <a:solidFill>
                  <a:srgbClr val="011523"/>
                </a:solidFill>
              </a:rPr>
              <a:t> 데이터 전처리</a:t>
            </a:r>
            <a:endParaRPr lang="en-US" altLang="ko-KR" sz="2000" dirty="0" smtClean="0">
              <a:solidFill>
                <a:srgbClr val="011523"/>
              </a:solidFill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000"/>
              <a:buChar char="•"/>
            </a:pPr>
            <a:r>
              <a:rPr lang="ko-KR" altLang="en-US" sz="2000" dirty="0" smtClean="0">
                <a:solidFill>
                  <a:srgbClr val="011523"/>
                </a:solidFill>
              </a:rPr>
              <a:t>아파트 브랜드 데이터 수집 및 아파트 </a:t>
            </a:r>
            <a:r>
              <a:rPr lang="ko-KR" altLang="en-US" sz="2000" dirty="0" err="1" smtClean="0">
                <a:solidFill>
                  <a:srgbClr val="011523"/>
                </a:solidFill>
              </a:rPr>
              <a:t>브랜드별</a:t>
            </a:r>
            <a:r>
              <a:rPr lang="ko-KR" altLang="en-US" sz="2000" dirty="0" smtClean="0">
                <a:solidFill>
                  <a:srgbClr val="011523"/>
                </a:solidFill>
              </a:rPr>
              <a:t> 레이블 </a:t>
            </a:r>
            <a:r>
              <a:rPr lang="ko-KR" altLang="en-US" sz="2000" dirty="0" err="1" smtClean="0">
                <a:solidFill>
                  <a:srgbClr val="011523"/>
                </a:solidFill>
              </a:rPr>
              <a:t>인코딩</a:t>
            </a:r>
            <a:endParaRPr sz="2000" dirty="0">
              <a:solidFill>
                <a:srgbClr val="011523"/>
              </a:solidFill>
            </a:endParaRPr>
          </a:p>
        </p:txBody>
      </p:sp>
      <p:grpSp>
        <p:nvGrpSpPr>
          <p:cNvPr id="156" name="Google Shape;156;p4"/>
          <p:cNvGrpSpPr/>
          <p:nvPr/>
        </p:nvGrpSpPr>
        <p:grpSpPr>
          <a:xfrm>
            <a:off x="1942101" y="3269032"/>
            <a:ext cx="5353801" cy="2585323"/>
            <a:chOff x="774211" y="3215213"/>
            <a:chExt cx="5353801" cy="2585323"/>
          </a:xfrm>
        </p:grpSpPr>
        <p:sp>
          <p:nvSpPr>
            <p:cNvPr id="157" name="Google Shape;157;p4"/>
            <p:cNvSpPr txBox="1"/>
            <p:nvPr/>
          </p:nvSpPr>
          <p:spPr>
            <a:xfrm>
              <a:off x="774211" y="3215213"/>
              <a:ext cx="2916769" cy="25853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1523"/>
                </a:buClr>
                <a:buSzPts val="2000"/>
                <a:buChar char="•"/>
              </a:pPr>
              <a:r>
                <a:rPr lang="en-US" sz="2000" dirty="0" err="1">
                  <a:solidFill>
                    <a:srgbClr val="011523"/>
                  </a:solidFill>
                </a:rPr>
                <a:t>아파트</a:t>
              </a:r>
              <a:r>
                <a:rPr lang="en-US" sz="2000" dirty="0">
                  <a:solidFill>
                    <a:srgbClr val="011523"/>
                  </a:solidFill>
                </a:rPr>
                <a:t> </a:t>
              </a:r>
              <a:r>
                <a:rPr lang="en-US" sz="2000" dirty="0" err="1">
                  <a:solidFill>
                    <a:srgbClr val="011523"/>
                  </a:solidFill>
                </a:rPr>
                <a:t>실거래가</a:t>
              </a:r>
              <a:endParaRPr sz="2000" dirty="0">
                <a:solidFill>
                  <a:srgbClr val="011523"/>
                </a:solidFill>
              </a:endParaRPr>
            </a:p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000"/>
                <a:buChar char="•"/>
              </a:pPr>
              <a:r>
                <a:rPr lang="en-US" sz="2000" b="1" dirty="0" err="1">
                  <a:solidFill>
                    <a:srgbClr val="FF0000"/>
                  </a:solidFill>
                </a:rPr>
                <a:t>아파트</a:t>
              </a:r>
              <a:r>
                <a:rPr lang="en-US" sz="2000" b="1" dirty="0">
                  <a:solidFill>
                    <a:srgbClr val="FF0000"/>
                  </a:solidFill>
                </a:rPr>
                <a:t> </a:t>
              </a:r>
              <a:r>
                <a:rPr lang="en-US" sz="2000" b="1" dirty="0" err="1">
                  <a:solidFill>
                    <a:srgbClr val="FF0000"/>
                  </a:solidFill>
                </a:rPr>
                <a:t>브랜드</a:t>
              </a:r>
              <a:endParaRPr sz="2000" b="1" dirty="0">
                <a:solidFill>
                  <a:srgbClr val="FF0000"/>
                </a:solidFill>
              </a:endParaRPr>
            </a:p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1523"/>
                </a:buClr>
                <a:buSzPts val="2000"/>
                <a:buChar char="•"/>
              </a:pPr>
              <a:r>
                <a:rPr lang="en-US" sz="2000" dirty="0">
                  <a:solidFill>
                    <a:srgbClr val="011523"/>
                  </a:solidFill>
                </a:rPr>
                <a:t>구/</a:t>
              </a:r>
              <a:r>
                <a:rPr lang="en-US" sz="2000" dirty="0" err="1">
                  <a:solidFill>
                    <a:srgbClr val="011523"/>
                  </a:solidFill>
                </a:rPr>
                <a:t>행정동</a:t>
              </a:r>
              <a:r>
                <a:rPr lang="en-US" sz="2000" dirty="0">
                  <a:solidFill>
                    <a:srgbClr val="011523"/>
                  </a:solidFill>
                </a:rPr>
                <a:t>/</a:t>
              </a:r>
              <a:r>
                <a:rPr lang="en-US" sz="2000" dirty="0" err="1">
                  <a:solidFill>
                    <a:srgbClr val="011523"/>
                  </a:solidFill>
                </a:rPr>
                <a:t>법정동</a:t>
              </a:r>
              <a:r>
                <a:rPr lang="en-US" sz="2000" dirty="0">
                  <a:solidFill>
                    <a:srgbClr val="011523"/>
                  </a:solidFill>
                </a:rPr>
                <a:t> </a:t>
              </a:r>
              <a:r>
                <a:rPr lang="en-US" sz="2000" dirty="0" smtClean="0">
                  <a:solidFill>
                    <a:srgbClr val="011523"/>
                  </a:solidFill>
                </a:rPr>
                <a:t/>
              </a:r>
              <a:br>
                <a:rPr lang="en-US" sz="2000" dirty="0" smtClean="0">
                  <a:solidFill>
                    <a:srgbClr val="011523"/>
                  </a:solidFill>
                </a:rPr>
              </a:br>
              <a:r>
                <a:rPr lang="en-US" sz="2000" dirty="0" err="1" smtClean="0">
                  <a:solidFill>
                    <a:srgbClr val="011523"/>
                  </a:solidFill>
                </a:rPr>
                <a:t>목록</a:t>
              </a:r>
              <a:r>
                <a:rPr lang="en-US" sz="2000" dirty="0" smtClean="0">
                  <a:solidFill>
                    <a:srgbClr val="011523"/>
                  </a:solidFill>
                </a:rPr>
                <a:t> </a:t>
              </a:r>
              <a:r>
                <a:rPr lang="en-US" sz="2000" dirty="0">
                  <a:solidFill>
                    <a:srgbClr val="011523"/>
                  </a:solidFill>
                </a:rPr>
                <a:t>및 </a:t>
              </a:r>
              <a:r>
                <a:rPr lang="en-US" sz="2000" dirty="0" err="1">
                  <a:solidFill>
                    <a:srgbClr val="011523"/>
                  </a:solidFill>
                </a:rPr>
                <a:t>경계</a:t>
              </a:r>
              <a:r>
                <a:rPr lang="en-US" sz="2000" dirty="0">
                  <a:solidFill>
                    <a:srgbClr val="011523"/>
                  </a:solidFill>
                </a:rPr>
                <a:t> </a:t>
              </a:r>
              <a:r>
                <a:rPr lang="en-US" sz="2000" dirty="0" err="1">
                  <a:solidFill>
                    <a:srgbClr val="011523"/>
                  </a:solidFill>
                </a:rPr>
                <a:t>파일</a:t>
              </a:r>
              <a:endParaRPr sz="2000" dirty="0">
                <a:solidFill>
                  <a:srgbClr val="011523"/>
                </a:solidFill>
              </a:endParaRPr>
            </a:p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1523"/>
                </a:buClr>
                <a:buSzPts val="2000"/>
                <a:buChar char="•"/>
              </a:pPr>
              <a:r>
                <a:rPr lang="en-US" sz="2000" dirty="0" err="1">
                  <a:solidFill>
                    <a:srgbClr val="011523"/>
                  </a:solidFill>
                </a:rPr>
                <a:t>버스정류장</a:t>
              </a:r>
              <a:r>
                <a:rPr lang="en-US" sz="2000" dirty="0">
                  <a:solidFill>
                    <a:srgbClr val="011523"/>
                  </a:solidFill>
                </a:rPr>
                <a:t>, </a:t>
              </a:r>
              <a:r>
                <a:rPr lang="en-US" sz="2000" dirty="0" err="1" smtClean="0">
                  <a:solidFill>
                    <a:srgbClr val="011523"/>
                  </a:solidFill>
                </a:rPr>
                <a:t>지하철역</a:t>
              </a:r>
              <a:endParaRPr lang="en-US" sz="2000" dirty="0" smtClean="0">
                <a:solidFill>
                  <a:srgbClr val="011523"/>
                </a:solidFill>
              </a:endParaRPr>
            </a:p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000"/>
                <a:buChar char="•"/>
              </a:pPr>
              <a:r>
                <a:rPr lang="en-US" sz="2000" b="1" dirty="0" err="1" smtClean="0">
                  <a:solidFill>
                    <a:srgbClr val="FF0000"/>
                  </a:solidFill>
                </a:rPr>
                <a:t>정치</a:t>
              </a:r>
              <a:r>
                <a:rPr lang="en-US" sz="2000" b="1" dirty="0" smtClean="0">
                  <a:solidFill>
                    <a:srgbClr val="FF0000"/>
                  </a:solidFill>
                </a:rPr>
                <a:t> </a:t>
              </a:r>
              <a:r>
                <a:rPr lang="en-US" sz="2000" b="1" dirty="0" err="1" smtClean="0">
                  <a:solidFill>
                    <a:srgbClr val="FF0000"/>
                  </a:solidFill>
                </a:rPr>
                <a:t>데이터</a:t>
              </a:r>
              <a:r>
                <a:rPr lang="en-US" sz="2000" b="1" dirty="0" smtClean="0">
                  <a:solidFill>
                    <a:srgbClr val="FF0000"/>
                  </a:solidFill>
                </a:rPr>
                <a:t> (</a:t>
              </a:r>
              <a:r>
                <a:rPr lang="ko-KR" altLang="en-US" sz="2000" b="1" dirty="0" smtClean="0">
                  <a:solidFill>
                    <a:srgbClr val="FF0000"/>
                  </a:solidFill>
                </a:rPr>
                <a:t>제작</a:t>
              </a:r>
              <a:r>
                <a:rPr lang="en-US" altLang="ko-KR" sz="2000" b="1" dirty="0" smtClean="0">
                  <a:solidFill>
                    <a:srgbClr val="FF0000"/>
                  </a:solidFill>
                </a:rPr>
                <a:t>)</a:t>
              </a:r>
              <a:endParaRPr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58" name="Google Shape;158;p4"/>
            <p:cNvSpPr txBox="1"/>
            <p:nvPr/>
          </p:nvSpPr>
          <p:spPr>
            <a:xfrm>
              <a:off x="3451112" y="3215213"/>
              <a:ext cx="2676900" cy="25853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1523"/>
                </a:buClr>
                <a:buSzPts val="2000"/>
                <a:buChar char="•"/>
              </a:pPr>
              <a:r>
                <a:rPr lang="en-US" sz="2000" dirty="0" err="1">
                  <a:solidFill>
                    <a:srgbClr val="011523"/>
                  </a:solidFill>
                </a:rPr>
                <a:t>국토교통부</a:t>
              </a:r>
              <a:endParaRPr sz="2000" dirty="0">
                <a:solidFill>
                  <a:srgbClr val="011523"/>
                </a:solidFill>
              </a:endParaRPr>
            </a:p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000"/>
                <a:buChar char="•"/>
              </a:pPr>
              <a:r>
                <a:rPr lang="en-US" sz="2000" b="1" dirty="0" err="1">
                  <a:solidFill>
                    <a:srgbClr val="FF0000"/>
                  </a:solidFill>
                </a:rPr>
                <a:t>부동산</a:t>
              </a:r>
              <a:r>
                <a:rPr lang="en-US" sz="2000" b="1" dirty="0">
                  <a:solidFill>
                    <a:srgbClr val="FF0000"/>
                  </a:solidFill>
                </a:rPr>
                <a:t> </a:t>
              </a:r>
              <a:r>
                <a:rPr lang="en-US" sz="2000" b="1" dirty="0" err="1">
                  <a:solidFill>
                    <a:srgbClr val="FF0000"/>
                  </a:solidFill>
                </a:rPr>
                <a:t>사이트</a:t>
              </a:r>
              <a:endParaRPr sz="2000" b="1" dirty="0">
                <a:solidFill>
                  <a:srgbClr val="FF0000"/>
                </a:solidFill>
              </a:endParaRPr>
            </a:p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1523"/>
                </a:buClr>
                <a:buSzPts val="2000"/>
                <a:buChar char="•"/>
              </a:pPr>
              <a:r>
                <a:rPr lang="en-US" sz="2000" dirty="0" err="1">
                  <a:solidFill>
                    <a:srgbClr val="011523"/>
                  </a:solidFill>
                </a:rPr>
                <a:t>공공데이터</a:t>
              </a:r>
              <a:r>
                <a:rPr lang="en-US" sz="2000" dirty="0">
                  <a:solidFill>
                    <a:srgbClr val="011523"/>
                  </a:solidFill>
                </a:rPr>
                <a:t> </a:t>
              </a:r>
              <a:r>
                <a:rPr lang="en-US" sz="2000" dirty="0" err="1">
                  <a:solidFill>
                    <a:srgbClr val="011523"/>
                  </a:solidFill>
                </a:rPr>
                <a:t>포털</a:t>
              </a:r>
              <a:r>
                <a:rPr lang="en-US" sz="2000" dirty="0">
                  <a:solidFill>
                    <a:srgbClr val="011523"/>
                  </a:solidFill>
                </a:rPr>
                <a:t> 및 </a:t>
              </a:r>
              <a:r>
                <a:rPr lang="en-US" sz="2000" dirty="0" err="1">
                  <a:solidFill>
                    <a:srgbClr val="011523"/>
                  </a:solidFill>
                </a:rPr>
                <a:t>브이</a:t>
              </a:r>
              <a:r>
                <a:rPr lang="en-US" sz="2000" dirty="0">
                  <a:solidFill>
                    <a:srgbClr val="011523"/>
                  </a:solidFill>
                </a:rPr>
                <a:t> </a:t>
              </a:r>
              <a:r>
                <a:rPr lang="en-US" sz="2000" dirty="0" err="1">
                  <a:solidFill>
                    <a:srgbClr val="011523"/>
                  </a:solidFill>
                </a:rPr>
                <a:t>공간</a:t>
              </a:r>
              <a:r>
                <a:rPr lang="en-US" sz="2000" dirty="0">
                  <a:solidFill>
                    <a:srgbClr val="011523"/>
                  </a:solidFill>
                </a:rPr>
                <a:t> </a:t>
              </a:r>
              <a:r>
                <a:rPr lang="en-US" sz="2000" dirty="0" err="1">
                  <a:solidFill>
                    <a:srgbClr val="011523"/>
                  </a:solidFill>
                </a:rPr>
                <a:t>월드</a:t>
              </a:r>
              <a:r>
                <a:rPr lang="en-US" sz="2000" dirty="0">
                  <a:solidFill>
                    <a:srgbClr val="011523"/>
                  </a:solidFill>
                </a:rPr>
                <a:t> </a:t>
              </a:r>
              <a:endParaRPr sz="2000" dirty="0">
                <a:solidFill>
                  <a:srgbClr val="011523"/>
                </a:solidFill>
              </a:endParaRPr>
            </a:p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1523"/>
                </a:buClr>
                <a:buSzPts val="2000"/>
                <a:buChar char="•"/>
              </a:pPr>
              <a:r>
                <a:rPr lang="en-US" sz="2000" dirty="0" err="1">
                  <a:solidFill>
                    <a:srgbClr val="011523"/>
                  </a:solidFill>
                </a:rPr>
                <a:t>공공데이터</a:t>
              </a:r>
              <a:r>
                <a:rPr lang="en-US" sz="2000" dirty="0">
                  <a:solidFill>
                    <a:srgbClr val="011523"/>
                  </a:solidFill>
                </a:rPr>
                <a:t> </a:t>
              </a:r>
              <a:r>
                <a:rPr lang="en-US" sz="2000" dirty="0" err="1">
                  <a:solidFill>
                    <a:srgbClr val="011523"/>
                  </a:solidFill>
                </a:rPr>
                <a:t>포털</a:t>
              </a:r>
              <a:endParaRPr sz="2000" dirty="0">
                <a:solidFill>
                  <a:srgbClr val="011523"/>
                </a:solidFill>
              </a:endParaRPr>
            </a:p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000"/>
                <a:buChar char="•"/>
              </a:pPr>
              <a:r>
                <a:rPr lang="en-US" sz="2000" b="1" dirty="0" err="1" smtClean="0">
                  <a:solidFill>
                    <a:srgbClr val="FF0000"/>
                  </a:solidFill>
                </a:rPr>
                <a:t>재임</a:t>
              </a:r>
              <a:r>
                <a:rPr lang="en-US" sz="2000" b="1" dirty="0" smtClean="0">
                  <a:solidFill>
                    <a:srgbClr val="FF0000"/>
                  </a:solidFill>
                </a:rPr>
                <a:t> </a:t>
              </a:r>
              <a:r>
                <a:rPr lang="en-US" sz="2000" b="1" dirty="0" err="1" smtClean="0">
                  <a:solidFill>
                    <a:srgbClr val="FF0000"/>
                  </a:solidFill>
                </a:rPr>
                <a:t>기간</a:t>
              </a:r>
              <a:r>
                <a:rPr lang="en-US" sz="2000" b="1" dirty="0" smtClean="0">
                  <a:solidFill>
                    <a:srgbClr val="FF0000"/>
                  </a:solidFill>
                </a:rPr>
                <a:t>(</a:t>
              </a:r>
              <a:r>
                <a:rPr lang="ko-KR" altLang="en-US" sz="2000" b="1" dirty="0" smtClean="0">
                  <a:solidFill>
                    <a:srgbClr val="FF0000"/>
                  </a:solidFill>
                </a:rPr>
                <a:t>기준</a:t>
              </a:r>
              <a:r>
                <a:rPr lang="en-US" altLang="ko-KR" sz="2000" b="1" dirty="0" smtClean="0">
                  <a:solidFill>
                    <a:srgbClr val="FF0000"/>
                  </a:solidFill>
                </a:rPr>
                <a:t>)</a:t>
              </a:r>
              <a:endParaRPr sz="2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62" name="Google Shape;162;p4"/>
          <p:cNvGrpSpPr/>
          <p:nvPr/>
        </p:nvGrpSpPr>
        <p:grpSpPr>
          <a:xfrm>
            <a:off x="7475159" y="3269032"/>
            <a:ext cx="5353800" cy="1169700"/>
            <a:chOff x="774212" y="3215213"/>
            <a:chExt cx="5353800" cy="1169700"/>
          </a:xfrm>
        </p:grpSpPr>
        <p:sp>
          <p:nvSpPr>
            <p:cNvPr id="163" name="Google Shape;163;p4"/>
            <p:cNvSpPr txBox="1"/>
            <p:nvPr/>
          </p:nvSpPr>
          <p:spPr>
            <a:xfrm>
              <a:off x="774212" y="3215213"/>
              <a:ext cx="2676900" cy="11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1523"/>
                </a:buClr>
                <a:buSzPts val="2000"/>
                <a:buChar char="•"/>
              </a:pPr>
              <a:r>
                <a:rPr lang="en-US" sz="2000" dirty="0" err="1">
                  <a:solidFill>
                    <a:srgbClr val="011523"/>
                  </a:solidFill>
                </a:rPr>
                <a:t>학교</a:t>
              </a:r>
              <a:r>
                <a:rPr lang="en-US" sz="2000" dirty="0">
                  <a:solidFill>
                    <a:srgbClr val="011523"/>
                  </a:solidFill>
                </a:rPr>
                <a:t>, </a:t>
              </a:r>
              <a:r>
                <a:rPr lang="en-US" sz="2000" dirty="0" err="1">
                  <a:solidFill>
                    <a:srgbClr val="011523"/>
                  </a:solidFill>
                </a:rPr>
                <a:t>병원</a:t>
              </a:r>
              <a:r>
                <a:rPr lang="en-US" sz="2000" dirty="0">
                  <a:solidFill>
                    <a:srgbClr val="011523"/>
                  </a:solidFill>
                </a:rPr>
                <a:t>, </a:t>
              </a:r>
              <a:r>
                <a:rPr lang="en-US" sz="2000" dirty="0" err="1">
                  <a:solidFill>
                    <a:srgbClr val="011523"/>
                  </a:solidFill>
                </a:rPr>
                <a:t>공원</a:t>
              </a:r>
              <a:r>
                <a:rPr lang="en-US" sz="2000" dirty="0">
                  <a:solidFill>
                    <a:srgbClr val="011523"/>
                  </a:solidFill>
                </a:rPr>
                <a:t/>
              </a:r>
              <a:br>
                <a:rPr lang="en-US" sz="2000" dirty="0">
                  <a:solidFill>
                    <a:srgbClr val="011523"/>
                  </a:solidFill>
                </a:rPr>
              </a:br>
              <a:r>
                <a:rPr lang="en-US" sz="2000" dirty="0" err="1">
                  <a:solidFill>
                    <a:srgbClr val="011523"/>
                  </a:solidFill>
                </a:rPr>
                <a:t>위치</a:t>
              </a:r>
              <a:r>
                <a:rPr lang="en-US" sz="2000" dirty="0">
                  <a:solidFill>
                    <a:srgbClr val="011523"/>
                  </a:solidFill>
                </a:rPr>
                <a:t> </a:t>
              </a:r>
              <a:r>
                <a:rPr lang="en-US" sz="2000" dirty="0" err="1">
                  <a:solidFill>
                    <a:srgbClr val="011523"/>
                  </a:solidFill>
                </a:rPr>
                <a:t>데이터</a:t>
              </a:r>
              <a:endParaRPr sz="2000" dirty="0">
                <a:solidFill>
                  <a:srgbClr val="011523"/>
                </a:solidFill>
              </a:endParaRPr>
            </a:p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1523"/>
                </a:buClr>
                <a:buSzPts val="2000"/>
                <a:buChar char="•"/>
              </a:pPr>
              <a:r>
                <a:rPr lang="en-US" sz="2000" dirty="0" err="1">
                  <a:solidFill>
                    <a:srgbClr val="011523"/>
                  </a:solidFill>
                </a:rPr>
                <a:t>날씨</a:t>
              </a:r>
              <a:r>
                <a:rPr lang="en-US" sz="2000" dirty="0">
                  <a:solidFill>
                    <a:srgbClr val="011523"/>
                  </a:solidFill>
                </a:rPr>
                <a:t>(</a:t>
              </a:r>
              <a:r>
                <a:rPr lang="en-US" sz="2000" dirty="0" err="1">
                  <a:solidFill>
                    <a:srgbClr val="011523"/>
                  </a:solidFill>
                </a:rPr>
                <a:t>폐기</a:t>
              </a:r>
              <a:r>
                <a:rPr lang="en-US" sz="2000" dirty="0">
                  <a:solidFill>
                    <a:srgbClr val="011523"/>
                  </a:solidFill>
                </a:rPr>
                <a:t>)</a:t>
              </a:r>
              <a:endParaRPr sz="2000" dirty="0">
                <a:solidFill>
                  <a:srgbClr val="011523"/>
                </a:solidFill>
              </a:endParaRPr>
            </a:p>
          </p:txBody>
        </p:sp>
        <p:sp>
          <p:nvSpPr>
            <p:cNvPr id="164" name="Google Shape;164;p4"/>
            <p:cNvSpPr txBox="1"/>
            <p:nvPr/>
          </p:nvSpPr>
          <p:spPr>
            <a:xfrm>
              <a:off x="3451112" y="3215213"/>
              <a:ext cx="2676900" cy="11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1523"/>
                </a:buClr>
                <a:buSzPts val="2000"/>
                <a:buChar char="•"/>
              </a:pPr>
              <a:r>
                <a:rPr lang="en-US" sz="2000" dirty="0" err="1">
                  <a:solidFill>
                    <a:srgbClr val="011523"/>
                  </a:solidFill>
                </a:rPr>
                <a:t>공공데이터</a:t>
              </a:r>
              <a:r>
                <a:rPr lang="en-US" sz="2000" dirty="0">
                  <a:solidFill>
                    <a:srgbClr val="011523"/>
                  </a:solidFill>
                </a:rPr>
                <a:t> </a:t>
              </a:r>
              <a:r>
                <a:rPr lang="en-US" sz="2000" dirty="0" err="1">
                  <a:solidFill>
                    <a:srgbClr val="011523"/>
                  </a:solidFill>
                </a:rPr>
                <a:t>포털</a:t>
              </a:r>
              <a:r>
                <a:rPr lang="en-US" sz="2000" dirty="0">
                  <a:solidFill>
                    <a:srgbClr val="011523"/>
                  </a:solidFill>
                </a:rPr>
                <a:t/>
              </a:r>
              <a:br>
                <a:rPr lang="en-US" sz="2000" dirty="0">
                  <a:solidFill>
                    <a:srgbClr val="011523"/>
                  </a:solidFill>
                </a:rPr>
              </a:br>
              <a:endParaRPr sz="2000" dirty="0">
                <a:solidFill>
                  <a:srgbClr val="011523"/>
                </a:solidFill>
              </a:endParaRPr>
            </a:p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1523"/>
                </a:buClr>
                <a:buSzPts val="2000"/>
                <a:buChar char="•"/>
              </a:pPr>
              <a:r>
                <a:rPr lang="en-US" sz="2000" dirty="0" err="1">
                  <a:solidFill>
                    <a:srgbClr val="011523"/>
                  </a:solidFill>
                </a:rPr>
                <a:t>기상청</a:t>
              </a:r>
              <a:endParaRPr sz="2000" dirty="0">
                <a:solidFill>
                  <a:srgbClr val="011523"/>
                </a:solidFill>
              </a:endParaRPr>
            </a:p>
          </p:txBody>
        </p:sp>
      </p:grpSp>
      <p:sp>
        <p:nvSpPr>
          <p:cNvPr id="165" name="Google Shape;165;p4"/>
          <p:cNvSpPr txBox="1"/>
          <p:nvPr/>
        </p:nvSpPr>
        <p:spPr>
          <a:xfrm>
            <a:off x="7900996" y="5867780"/>
            <a:ext cx="4502126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000"/>
              <a:buChar char="•"/>
            </a:pPr>
            <a:r>
              <a:rPr lang="en-US" sz="2000" dirty="0" err="1" smtClean="0">
                <a:solidFill>
                  <a:srgbClr val="011523"/>
                </a:solidFill>
              </a:rPr>
              <a:t>학교</a:t>
            </a:r>
            <a:r>
              <a:rPr lang="en-US" sz="2000" dirty="0" smtClean="0">
                <a:solidFill>
                  <a:srgbClr val="011523"/>
                </a:solidFill>
              </a:rPr>
              <a:t> </a:t>
            </a:r>
            <a:r>
              <a:rPr lang="en-US" sz="2000" dirty="0" err="1" smtClean="0">
                <a:solidFill>
                  <a:srgbClr val="011523"/>
                </a:solidFill>
              </a:rPr>
              <a:t>도로명</a:t>
            </a:r>
            <a:r>
              <a:rPr lang="en-US" sz="2000" dirty="0" smtClean="0">
                <a:solidFill>
                  <a:srgbClr val="011523"/>
                </a:solidFill>
              </a:rPr>
              <a:t> </a:t>
            </a:r>
            <a:r>
              <a:rPr lang="en-US" sz="2000" dirty="0" err="1" smtClean="0">
                <a:solidFill>
                  <a:srgbClr val="011523"/>
                </a:solidFill>
              </a:rPr>
              <a:t>주소</a:t>
            </a:r>
            <a:r>
              <a:rPr lang="en-US" sz="2000" dirty="0" smtClean="0">
                <a:solidFill>
                  <a:srgbClr val="011523"/>
                </a:solidFill>
              </a:rPr>
              <a:t> </a:t>
            </a:r>
            <a:r>
              <a:rPr lang="en-US" sz="2000" dirty="0" err="1" smtClean="0">
                <a:solidFill>
                  <a:srgbClr val="011523"/>
                </a:solidFill>
              </a:rPr>
              <a:t>위도</a:t>
            </a:r>
            <a:r>
              <a:rPr lang="en-US" sz="2000" dirty="0" smtClean="0">
                <a:solidFill>
                  <a:srgbClr val="011523"/>
                </a:solidFill>
              </a:rPr>
              <a:t> </a:t>
            </a:r>
            <a:r>
              <a:rPr lang="en-US" sz="2000" dirty="0" err="1" smtClean="0">
                <a:solidFill>
                  <a:srgbClr val="011523"/>
                </a:solidFill>
              </a:rPr>
              <a:t>경도</a:t>
            </a:r>
            <a:r>
              <a:rPr lang="en-US" sz="2000" dirty="0" smtClean="0">
                <a:solidFill>
                  <a:srgbClr val="011523"/>
                </a:solidFill>
              </a:rPr>
              <a:t> </a:t>
            </a:r>
            <a:r>
              <a:rPr lang="en-US" sz="2000" dirty="0" err="1" smtClean="0">
                <a:solidFill>
                  <a:srgbClr val="011523"/>
                </a:solidFill>
              </a:rPr>
              <a:t>변환</a:t>
            </a:r>
            <a:endParaRPr lang="en-US" sz="2000" dirty="0" smtClean="0">
              <a:solidFill>
                <a:srgbClr val="011523"/>
              </a:solidFill>
            </a:endParaRPr>
          </a:p>
          <a:p>
            <a:pPr marL="215901" marR="0" lvl="1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000"/>
            </a:pPr>
            <a:r>
              <a:rPr lang="en-US" sz="2000" dirty="0" smtClean="0">
                <a:solidFill>
                  <a:srgbClr val="011523"/>
                </a:solidFill>
              </a:rPr>
              <a:t>(</a:t>
            </a:r>
            <a:r>
              <a:rPr lang="ko-KR" altLang="en-US" sz="2000" dirty="0" smtClean="0">
                <a:solidFill>
                  <a:srgbClr val="011523"/>
                </a:solidFill>
              </a:rPr>
              <a:t>모델링 및 기타 작업 하지 않음</a:t>
            </a:r>
            <a:r>
              <a:rPr lang="en-US" altLang="ko-KR" sz="2000" dirty="0" smtClean="0">
                <a:solidFill>
                  <a:srgbClr val="011523"/>
                </a:solidFill>
              </a:rPr>
              <a:t>)</a:t>
            </a:r>
            <a:endParaRPr sz="2000" dirty="0">
              <a:solidFill>
                <a:srgbClr val="011523"/>
              </a:solidFill>
            </a:endParaRPr>
          </a:p>
        </p:txBody>
      </p:sp>
      <p:cxnSp>
        <p:nvCxnSpPr>
          <p:cNvPr id="166" name="Google Shape;166;p4"/>
          <p:cNvCxnSpPr/>
          <p:nvPr/>
        </p:nvCxnSpPr>
        <p:spPr>
          <a:xfrm>
            <a:off x="1953765" y="8453103"/>
            <a:ext cx="5404837" cy="0"/>
          </a:xfrm>
          <a:prstGeom prst="straightConnector1">
            <a:avLst/>
          </a:prstGeom>
          <a:noFill/>
          <a:ln w="9525" cap="flat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7" name="Google Shape;167;p4"/>
          <p:cNvSpPr txBox="1"/>
          <p:nvPr/>
        </p:nvSpPr>
        <p:spPr>
          <a:xfrm>
            <a:off x="2030718" y="8492583"/>
            <a:ext cx="520142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000"/>
              <a:buChar char="•"/>
            </a:pPr>
            <a:r>
              <a:rPr lang="en-US" sz="2000" dirty="0" err="1" smtClean="0">
                <a:solidFill>
                  <a:srgbClr val="011523"/>
                </a:solidFill>
              </a:rPr>
              <a:t>XgBoost</a:t>
            </a:r>
            <a:r>
              <a:rPr lang="en-US" sz="2000" dirty="0" smtClean="0">
                <a:solidFill>
                  <a:srgbClr val="011523"/>
                </a:solidFill>
              </a:rPr>
              <a:t> / Ridge</a:t>
            </a:r>
            <a:r>
              <a:rPr lang="en-US" sz="2000" dirty="0">
                <a:solidFill>
                  <a:srgbClr val="011523"/>
                </a:solidFill>
              </a:rPr>
              <a:t>, </a:t>
            </a:r>
            <a:r>
              <a:rPr lang="en-US" sz="2000" dirty="0" smtClean="0">
                <a:solidFill>
                  <a:srgbClr val="011523"/>
                </a:solidFill>
              </a:rPr>
              <a:t>Lasso / Decision </a:t>
            </a:r>
            <a:r>
              <a:rPr lang="en-US" sz="2000" dirty="0">
                <a:solidFill>
                  <a:srgbClr val="011523"/>
                </a:solidFill>
              </a:rPr>
              <a:t>Tree</a:t>
            </a:r>
            <a:endParaRPr sz="2000" dirty="0">
              <a:solidFill>
                <a:srgbClr val="011523"/>
              </a:solidFill>
            </a:endParaRPr>
          </a:p>
        </p:txBody>
      </p:sp>
      <p:cxnSp>
        <p:nvCxnSpPr>
          <p:cNvPr id="169" name="Google Shape;169;p4"/>
          <p:cNvCxnSpPr/>
          <p:nvPr/>
        </p:nvCxnSpPr>
        <p:spPr>
          <a:xfrm>
            <a:off x="12792190" y="2731136"/>
            <a:ext cx="0" cy="7555864"/>
          </a:xfrm>
          <a:prstGeom prst="straightConnector1">
            <a:avLst/>
          </a:prstGeom>
          <a:noFill/>
          <a:ln w="9525" cap="flat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0" name="Google Shape;170;p4"/>
          <p:cNvCxnSpPr/>
          <p:nvPr/>
        </p:nvCxnSpPr>
        <p:spPr>
          <a:xfrm>
            <a:off x="7358602" y="2731136"/>
            <a:ext cx="0" cy="7555864"/>
          </a:xfrm>
          <a:prstGeom prst="straightConnector1">
            <a:avLst/>
          </a:prstGeom>
          <a:noFill/>
          <a:ln w="9525" cap="flat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" name="Google Shape;171;p4"/>
          <p:cNvCxnSpPr/>
          <p:nvPr/>
        </p:nvCxnSpPr>
        <p:spPr>
          <a:xfrm>
            <a:off x="1924990" y="2714265"/>
            <a:ext cx="0" cy="7572735"/>
          </a:xfrm>
          <a:prstGeom prst="straightConnector1">
            <a:avLst/>
          </a:prstGeom>
          <a:noFill/>
          <a:ln w="9525" cap="flat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2" name="Google Shape;172;p4"/>
          <p:cNvSpPr txBox="1"/>
          <p:nvPr/>
        </p:nvSpPr>
        <p:spPr>
          <a:xfrm>
            <a:off x="204695" y="3445953"/>
            <a:ext cx="1577700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rgbClr val="011523"/>
                </a:solidFill>
                <a:latin typeface="+mj-ea"/>
                <a:ea typeface="+mj-ea"/>
                <a:cs typeface="DM Serif Display"/>
                <a:sym typeface="DM Serif Display"/>
              </a:rPr>
              <a:t>수집</a:t>
            </a:r>
            <a:r>
              <a:rPr lang="en-US" sz="4000" dirty="0">
                <a:solidFill>
                  <a:srgbClr val="011523"/>
                </a:solidFill>
                <a:latin typeface="+mj-ea"/>
                <a:ea typeface="+mj-ea"/>
                <a:cs typeface="DM Serif Display"/>
                <a:sym typeface="DM Serif Display"/>
              </a:rPr>
              <a:t> </a:t>
            </a:r>
            <a:r>
              <a:rPr lang="en-US" sz="4000" dirty="0" err="1">
                <a:solidFill>
                  <a:srgbClr val="011523"/>
                </a:solidFill>
                <a:latin typeface="+mj-ea"/>
                <a:ea typeface="+mj-ea"/>
                <a:cs typeface="DM Serif Display"/>
                <a:sym typeface="DM Serif Display"/>
              </a:rPr>
              <a:t>데이터</a:t>
            </a:r>
            <a:endParaRPr sz="4000" dirty="0">
              <a:latin typeface="+mj-ea"/>
              <a:ea typeface="+mj-ea"/>
            </a:endParaRPr>
          </a:p>
        </p:txBody>
      </p:sp>
      <p:sp>
        <p:nvSpPr>
          <p:cNvPr id="173" name="Google Shape;173;p4"/>
          <p:cNvSpPr txBox="1"/>
          <p:nvPr/>
        </p:nvSpPr>
        <p:spPr>
          <a:xfrm>
            <a:off x="204695" y="6659078"/>
            <a:ext cx="157770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rgbClr val="011523"/>
                </a:solidFill>
                <a:latin typeface="+mj-ea"/>
                <a:ea typeface="+mj-ea"/>
                <a:cs typeface="DM Serif Display"/>
                <a:sym typeface="DM Serif Display"/>
              </a:rPr>
              <a:t>전처리</a:t>
            </a:r>
            <a:endParaRPr sz="4000" dirty="0">
              <a:latin typeface="+mj-ea"/>
              <a:ea typeface="+mj-ea"/>
            </a:endParaRPr>
          </a:p>
        </p:txBody>
      </p:sp>
      <p:sp>
        <p:nvSpPr>
          <p:cNvPr id="174" name="Google Shape;174;p4"/>
          <p:cNvSpPr txBox="1"/>
          <p:nvPr/>
        </p:nvSpPr>
        <p:spPr>
          <a:xfrm>
            <a:off x="204695" y="8453103"/>
            <a:ext cx="157770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rgbClr val="011523"/>
                </a:solidFill>
                <a:latin typeface="+mj-ea"/>
                <a:ea typeface="+mj-ea"/>
                <a:cs typeface="DM Serif Display"/>
                <a:sym typeface="DM Serif Display"/>
              </a:rPr>
              <a:t>모델링</a:t>
            </a:r>
            <a:endParaRPr sz="4000" dirty="0">
              <a:latin typeface="+mj-ea"/>
              <a:ea typeface="+mj-ea"/>
            </a:endParaRPr>
          </a:p>
        </p:txBody>
      </p:sp>
      <p:cxnSp>
        <p:nvCxnSpPr>
          <p:cNvPr id="30" name="Google Shape;166;p4"/>
          <p:cNvCxnSpPr/>
          <p:nvPr/>
        </p:nvCxnSpPr>
        <p:spPr>
          <a:xfrm>
            <a:off x="1924990" y="9343001"/>
            <a:ext cx="5404062" cy="0"/>
          </a:xfrm>
          <a:prstGeom prst="straightConnector1">
            <a:avLst/>
          </a:prstGeom>
          <a:noFill/>
          <a:ln w="9525" cap="flat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" name="Google Shape;174;p4"/>
          <p:cNvSpPr txBox="1"/>
          <p:nvPr/>
        </p:nvSpPr>
        <p:spPr>
          <a:xfrm>
            <a:off x="204695" y="9370042"/>
            <a:ext cx="157770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 smtClean="0">
                <a:solidFill>
                  <a:srgbClr val="011523"/>
                </a:solidFill>
                <a:latin typeface="+mj-ea"/>
                <a:ea typeface="+mj-ea"/>
                <a:cs typeface="DM Serif Display"/>
                <a:sym typeface="DM Serif Display"/>
              </a:rPr>
              <a:t>기타</a:t>
            </a:r>
            <a:endParaRPr sz="4000" dirty="0">
              <a:latin typeface="+mj-ea"/>
              <a:ea typeface="+mj-ea"/>
            </a:endParaRPr>
          </a:p>
        </p:txBody>
      </p:sp>
      <p:sp>
        <p:nvSpPr>
          <p:cNvPr id="32" name="Google Shape;167;p4"/>
          <p:cNvSpPr txBox="1"/>
          <p:nvPr/>
        </p:nvSpPr>
        <p:spPr>
          <a:xfrm>
            <a:off x="2903544" y="9370042"/>
            <a:ext cx="326287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000"/>
              <a:buChar char="•"/>
            </a:pPr>
            <a:r>
              <a:rPr lang="ko-KR" altLang="en-US" sz="2000" dirty="0" smtClean="0">
                <a:solidFill>
                  <a:srgbClr val="011523"/>
                </a:solidFill>
              </a:rPr>
              <a:t>발표자료 제작 </a:t>
            </a:r>
            <a:r>
              <a:rPr lang="en-US" altLang="ko-KR" sz="2000" dirty="0" smtClean="0">
                <a:solidFill>
                  <a:srgbClr val="011523"/>
                </a:solidFill>
              </a:rPr>
              <a:t>(</a:t>
            </a:r>
            <a:r>
              <a:rPr lang="ko-KR" altLang="en-US" sz="2000" dirty="0" smtClean="0">
                <a:solidFill>
                  <a:srgbClr val="011523"/>
                </a:solidFill>
              </a:rPr>
              <a:t>전반부</a:t>
            </a:r>
            <a:r>
              <a:rPr lang="en-US" altLang="ko-KR" sz="2000" dirty="0" smtClean="0">
                <a:solidFill>
                  <a:srgbClr val="011523"/>
                </a:solidFill>
              </a:rPr>
              <a:t>)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000"/>
              <a:buChar char="•"/>
            </a:pPr>
            <a:r>
              <a:rPr lang="ko-KR" altLang="en-US" sz="2000" dirty="0" smtClean="0">
                <a:solidFill>
                  <a:srgbClr val="011523"/>
                </a:solidFill>
              </a:rPr>
              <a:t>문서 작업</a:t>
            </a:r>
            <a:endParaRPr sz="2000" dirty="0">
              <a:solidFill>
                <a:srgbClr val="011523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66196" y="2845766"/>
            <a:ext cx="41056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 smtClean="0">
                <a:solidFill>
                  <a:srgbClr val="011523"/>
                </a:solidFill>
              </a:rPr>
              <a:t>사용 데이터            </a:t>
            </a:r>
            <a:r>
              <a:rPr lang="ko-KR" altLang="en-US" sz="2200" b="1" dirty="0" err="1" smtClean="0">
                <a:solidFill>
                  <a:srgbClr val="011523"/>
                </a:solidFill>
              </a:rPr>
              <a:t>데이터</a:t>
            </a:r>
            <a:r>
              <a:rPr lang="ko-KR" altLang="en-US" sz="2200" b="1" dirty="0" smtClean="0">
                <a:solidFill>
                  <a:srgbClr val="011523"/>
                </a:solidFill>
              </a:rPr>
              <a:t> 출처</a:t>
            </a:r>
            <a:endParaRPr lang="ko-KR" altLang="en-US" sz="2200" b="1" dirty="0">
              <a:solidFill>
                <a:srgbClr val="011523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099254" y="2845766"/>
            <a:ext cx="41056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 smtClean="0">
                <a:solidFill>
                  <a:srgbClr val="011523"/>
                </a:solidFill>
              </a:rPr>
              <a:t>사용 데이터            </a:t>
            </a:r>
            <a:r>
              <a:rPr lang="ko-KR" altLang="en-US" sz="2200" b="1" dirty="0" err="1" smtClean="0">
                <a:solidFill>
                  <a:srgbClr val="011523"/>
                </a:solidFill>
              </a:rPr>
              <a:t>데이터</a:t>
            </a:r>
            <a:r>
              <a:rPr lang="ko-KR" altLang="en-US" sz="2200" b="1" dirty="0" smtClean="0">
                <a:solidFill>
                  <a:srgbClr val="011523"/>
                </a:solidFill>
              </a:rPr>
              <a:t> 출처</a:t>
            </a:r>
            <a:endParaRPr lang="ko-KR" altLang="en-US" sz="2200" b="1" dirty="0">
              <a:solidFill>
                <a:srgbClr val="011523"/>
              </a:solidFill>
            </a:endParaRPr>
          </a:p>
        </p:txBody>
      </p:sp>
      <p:sp>
        <p:nvSpPr>
          <p:cNvPr id="39" name="Google Shape;150;p4"/>
          <p:cNvSpPr txBox="1"/>
          <p:nvPr/>
        </p:nvSpPr>
        <p:spPr>
          <a:xfrm>
            <a:off x="13379516" y="1589775"/>
            <a:ext cx="40026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 err="1">
                <a:solidFill>
                  <a:srgbClr val="011523"/>
                </a:solidFill>
                <a:latin typeface="+mj-ea"/>
                <a:ea typeface="+mj-ea"/>
                <a:cs typeface="DM Serif Display"/>
                <a:sym typeface="DM Serif Display"/>
              </a:rPr>
              <a:t>우병준</a:t>
            </a:r>
            <a:endParaRPr sz="5000" b="1" dirty="0">
              <a:latin typeface="+mj-ea"/>
              <a:ea typeface="+mj-ea"/>
            </a:endParaRPr>
          </a:p>
        </p:txBody>
      </p:sp>
      <p:sp>
        <p:nvSpPr>
          <p:cNvPr id="40" name="Google Shape;155;p4"/>
          <p:cNvSpPr txBox="1"/>
          <p:nvPr/>
        </p:nvSpPr>
        <p:spPr>
          <a:xfrm>
            <a:off x="12932541" y="5867780"/>
            <a:ext cx="5042656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000"/>
              <a:buChar char="•"/>
            </a:pPr>
            <a:r>
              <a:rPr lang="en-US" sz="2000" dirty="0">
                <a:solidFill>
                  <a:srgbClr val="011523"/>
                </a:solidFill>
              </a:rPr>
              <a:t>2019년, 2020년 </a:t>
            </a:r>
            <a:r>
              <a:rPr lang="en-US" sz="2000" dirty="0" err="1">
                <a:solidFill>
                  <a:srgbClr val="011523"/>
                </a:solidFill>
              </a:rPr>
              <a:t>아파트</a:t>
            </a:r>
            <a:r>
              <a:rPr lang="en-US" sz="2000" dirty="0">
                <a:solidFill>
                  <a:srgbClr val="011523"/>
                </a:solidFill>
              </a:rPr>
              <a:t> </a:t>
            </a:r>
            <a:r>
              <a:rPr lang="en-US" sz="2000" dirty="0" err="1">
                <a:solidFill>
                  <a:srgbClr val="011523"/>
                </a:solidFill>
              </a:rPr>
              <a:t>도로명</a:t>
            </a:r>
            <a:r>
              <a:rPr lang="en-US" sz="2000" dirty="0">
                <a:solidFill>
                  <a:srgbClr val="011523"/>
                </a:solidFill>
              </a:rPr>
              <a:t> </a:t>
            </a:r>
            <a:r>
              <a:rPr lang="en-US" sz="2000" dirty="0" err="1">
                <a:solidFill>
                  <a:srgbClr val="011523"/>
                </a:solidFill>
              </a:rPr>
              <a:t>주소</a:t>
            </a:r>
            <a:r>
              <a:rPr lang="en-US" sz="2000" dirty="0">
                <a:solidFill>
                  <a:srgbClr val="011523"/>
                </a:solidFill>
              </a:rPr>
              <a:t> </a:t>
            </a:r>
            <a:r>
              <a:rPr lang="en-US" sz="2000" dirty="0" err="1">
                <a:solidFill>
                  <a:srgbClr val="011523"/>
                </a:solidFill>
              </a:rPr>
              <a:t>위도</a:t>
            </a:r>
            <a:r>
              <a:rPr lang="en-US" sz="2000" dirty="0">
                <a:solidFill>
                  <a:srgbClr val="011523"/>
                </a:solidFill>
              </a:rPr>
              <a:t> </a:t>
            </a:r>
            <a:r>
              <a:rPr lang="en-US" sz="2000" dirty="0" err="1">
                <a:solidFill>
                  <a:srgbClr val="011523"/>
                </a:solidFill>
              </a:rPr>
              <a:t>경도</a:t>
            </a:r>
            <a:r>
              <a:rPr lang="en-US" sz="2000" dirty="0">
                <a:solidFill>
                  <a:srgbClr val="011523"/>
                </a:solidFill>
              </a:rPr>
              <a:t> </a:t>
            </a:r>
            <a:r>
              <a:rPr lang="en-US" sz="2000" dirty="0" err="1">
                <a:solidFill>
                  <a:srgbClr val="011523"/>
                </a:solidFill>
              </a:rPr>
              <a:t>변환</a:t>
            </a:r>
            <a:endParaRPr sz="2000" dirty="0">
              <a:solidFill>
                <a:srgbClr val="011523"/>
              </a:solidFill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000"/>
              <a:buChar char="•"/>
            </a:pPr>
            <a:r>
              <a:rPr lang="en-US" sz="2000" dirty="0" err="1">
                <a:solidFill>
                  <a:srgbClr val="011523"/>
                </a:solidFill>
              </a:rPr>
              <a:t>행정동별</a:t>
            </a:r>
            <a:r>
              <a:rPr lang="en-US" sz="2000" dirty="0">
                <a:solidFill>
                  <a:srgbClr val="011523"/>
                </a:solidFill>
              </a:rPr>
              <a:t> </a:t>
            </a:r>
            <a:r>
              <a:rPr lang="en-US" sz="2000" dirty="0" err="1">
                <a:solidFill>
                  <a:srgbClr val="011523"/>
                </a:solidFill>
              </a:rPr>
              <a:t>상가</a:t>
            </a:r>
            <a:r>
              <a:rPr lang="en-US" sz="2000" dirty="0">
                <a:solidFill>
                  <a:srgbClr val="011523"/>
                </a:solidFill>
              </a:rPr>
              <a:t> </a:t>
            </a:r>
            <a:r>
              <a:rPr lang="en-US" sz="2000" dirty="0" err="1">
                <a:solidFill>
                  <a:srgbClr val="011523"/>
                </a:solidFill>
              </a:rPr>
              <a:t>소득</a:t>
            </a:r>
            <a:r>
              <a:rPr lang="en-US" sz="2000" dirty="0">
                <a:solidFill>
                  <a:srgbClr val="011523"/>
                </a:solidFill>
              </a:rPr>
              <a:t> 및 </a:t>
            </a:r>
            <a:r>
              <a:rPr lang="en-US" sz="2000" dirty="0" err="1">
                <a:solidFill>
                  <a:srgbClr val="011523"/>
                </a:solidFill>
              </a:rPr>
              <a:t>소비</a:t>
            </a:r>
            <a:endParaRPr sz="2000" dirty="0">
              <a:solidFill>
                <a:srgbClr val="011523"/>
              </a:solidFill>
            </a:endParaRPr>
          </a:p>
        </p:txBody>
      </p:sp>
      <p:grpSp>
        <p:nvGrpSpPr>
          <p:cNvPr id="41" name="Google Shape;159;p4"/>
          <p:cNvGrpSpPr/>
          <p:nvPr/>
        </p:nvGrpSpPr>
        <p:grpSpPr>
          <a:xfrm>
            <a:off x="12776969" y="3269032"/>
            <a:ext cx="5353800" cy="2585323"/>
            <a:chOff x="774212" y="3215213"/>
            <a:chExt cx="5353800" cy="2585323"/>
          </a:xfrm>
        </p:grpSpPr>
        <p:sp>
          <p:nvSpPr>
            <p:cNvPr id="42" name="Google Shape;160;p4"/>
            <p:cNvSpPr txBox="1"/>
            <p:nvPr/>
          </p:nvSpPr>
          <p:spPr>
            <a:xfrm>
              <a:off x="774212" y="3215213"/>
              <a:ext cx="2676900" cy="25853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1523"/>
                </a:buClr>
                <a:buSzPts val="2000"/>
                <a:buChar char="•"/>
              </a:pPr>
              <a:r>
                <a:rPr lang="en-US" sz="2000" dirty="0" err="1">
                  <a:solidFill>
                    <a:srgbClr val="011523"/>
                  </a:solidFill>
                </a:rPr>
                <a:t>소비자</a:t>
              </a:r>
              <a:r>
                <a:rPr lang="en-US" sz="2000" dirty="0">
                  <a:solidFill>
                    <a:srgbClr val="011523"/>
                  </a:solidFill>
                </a:rPr>
                <a:t> </a:t>
              </a:r>
              <a:r>
                <a:rPr lang="en-US" sz="2000" dirty="0" err="1">
                  <a:solidFill>
                    <a:srgbClr val="011523"/>
                  </a:solidFill>
                </a:rPr>
                <a:t>물가지수</a:t>
              </a:r>
              <a:endParaRPr sz="2000" dirty="0">
                <a:solidFill>
                  <a:srgbClr val="011523"/>
                </a:solidFill>
              </a:endParaRPr>
            </a:p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000"/>
                <a:buChar char="•"/>
              </a:pPr>
              <a:r>
                <a:rPr lang="en-US" sz="2000" b="1" dirty="0" err="1">
                  <a:solidFill>
                    <a:srgbClr val="FF0000"/>
                  </a:solidFill>
                </a:rPr>
                <a:t>환율</a:t>
              </a:r>
              <a:r>
                <a:rPr lang="en-US" sz="2000" b="1" dirty="0">
                  <a:solidFill>
                    <a:srgbClr val="FF0000"/>
                  </a:solidFill>
                </a:rPr>
                <a:t>, </a:t>
              </a:r>
              <a:r>
                <a:rPr lang="en-US" sz="2000" b="1" dirty="0" err="1">
                  <a:solidFill>
                    <a:srgbClr val="FF0000"/>
                  </a:solidFill>
                </a:rPr>
                <a:t>금리</a:t>
              </a:r>
              <a:endParaRPr sz="2000" b="1" dirty="0">
                <a:solidFill>
                  <a:srgbClr val="FF0000"/>
                </a:solidFill>
              </a:endParaRPr>
            </a:p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1523"/>
                </a:buClr>
                <a:buSzPts val="2000"/>
                <a:buChar char="•"/>
              </a:pPr>
              <a:r>
                <a:rPr lang="en-US" sz="2000" dirty="0" err="1">
                  <a:solidFill>
                    <a:srgbClr val="011523"/>
                  </a:solidFill>
                </a:rPr>
                <a:t>행정동별</a:t>
              </a:r>
              <a:r>
                <a:rPr lang="en-US" sz="2000" dirty="0">
                  <a:solidFill>
                    <a:srgbClr val="011523"/>
                  </a:solidFill>
                </a:rPr>
                <a:t> </a:t>
              </a:r>
              <a:r>
                <a:rPr lang="en-US" sz="2000" dirty="0" err="1" smtClean="0">
                  <a:solidFill>
                    <a:srgbClr val="011523"/>
                  </a:solidFill>
                </a:rPr>
                <a:t>인구밀도</a:t>
              </a:r>
              <a:endParaRPr sz="2000" dirty="0">
                <a:solidFill>
                  <a:srgbClr val="011523"/>
                </a:solidFill>
              </a:endParaRPr>
            </a:p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000"/>
                <a:buChar char="•"/>
              </a:pPr>
              <a:r>
                <a:rPr lang="en-US" sz="2000" b="1" dirty="0" err="1">
                  <a:solidFill>
                    <a:srgbClr val="FF0000"/>
                  </a:solidFill>
                </a:rPr>
                <a:t>행정동별</a:t>
              </a:r>
              <a:r>
                <a:rPr lang="en-US" sz="2000" b="1" dirty="0">
                  <a:solidFill>
                    <a:srgbClr val="FF0000"/>
                  </a:solidFill>
                </a:rPr>
                <a:t> </a:t>
              </a:r>
              <a:r>
                <a:rPr lang="en-US" sz="2000" b="1" dirty="0" err="1" smtClean="0">
                  <a:solidFill>
                    <a:srgbClr val="FF0000"/>
                  </a:solidFill>
                </a:rPr>
                <a:t>상가</a:t>
              </a:r>
              <a:r>
                <a:rPr lang="en-US" sz="2000" b="1" dirty="0" smtClean="0">
                  <a:solidFill>
                    <a:srgbClr val="FF0000"/>
                  </a:solidFill>
                </a:rPr>
                <a:t> </a:t>
              </a:r>
              <a:r>
                <a:rPr lang="en-US" sz="2000" b="1" dirty="0" err="1">
                  <a:solidFill>
                    <a:srgbClr val="FF0000"/>
                  </a:solidFill>
                </a:rPr>
                <a:t>소득</a:t>
              </a:r>
              <a:r>
                <a:rPr lang="en-US" sz="2000" b="1" dirty="0">
                  <a:solidFill>
                    <a:srgbClr val="FF0000"/>
                  </a:solidFill>
                </a:rPr>
                <a:t> 및 </a:t>
              </a:r>
              <a:r>
                <a:rPr lang="en-US" sz="2000" b="1" dirty="0" err="1">
                  <a:solidFill>
                    <a:srgbClr val="FF0000"/>
                  </a:solidFill>
                </a:rPr>
                <a:t>소비</a:t>
              </a:r>
              <a:endParaRPr sz="2000" b="1" dirty="0">
                <a:solidFill>
                  <a:srgbClr val="FF0000"/>
                </a:solidFill>
              </a:endParaRPr>
            </a:p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Char char="•"/>
              </a:pPr>
              <a:r>
                <a:rPr lang="en-US" sz="2000" dirty="0" err="1">
                  <a:solidFill>
                    <a:schemeClr val="dk1"/>
                  </a:solidFill>
                </a:rPr>
                <a:t>범죄율</a:t>
              </a:r>
              <a:r>
                <a:rPr lang="en-US" sz="2000" dirty="0">
                  <a:solidFill>
                    <a:schemeClr val="dk1"/>
                  </a:solidFill>
                </a:rPr>
                <a:t>(</a:t>
              </a:r>
              <a:r>
                <a:rPr lang="en-US" sz="2000" dirty="0" err="1">
                  <a:solidFill>
                    <a:schemeClr val="dk1"/>
                  </a:solidFill>
                </a:rPr>
                <a:t>폐기</a:t>
              </a:r>
              <a:r>
                <a:rPr lang="en-US" sz="2000" dirty="0">
                  <a:solidFill>
                    <a:schemeClr val="dk1"/>
                  </a:solidFill>
                </a:rPr>
                <a:t>)</a:t>
              </a:r>
              <a:endParaRPr sz="2000" dirty="0">
                <a:solidFill>
                  <a:schemeClr val="dk1"/>
                </a:solidFill>
              </a:endParaRPr>
            </a:p>
          </p:txBody>
        </p:sp>
        <p:sp>
          <p:nvSpPr>
            <p:cNvPr id="43" name="Google Shape;161;p4"/>
            <p:cNvSpPr txBox="1"/>
            <p:nvPr/>
          </p:nvSpPr>
          <p:spPr>
            <a:xfrm>
              <a:off x="3451112" y="3215213"/>
              <a:ext cx="2676900" cy="17235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1523"/>
                </a:buClr>
                <a:buSzPts val="2000"/>
                <a:buChar char="•"/>
              </a:pPr>
              <a:r>
                <a:rPr lang="en-US" sz="2000" dirty="0" err="1">
                  <a:solidFill>
                    <a:srgbClr val="011523"/>
                  </a:solidFill>
                </a:rPr>
                <a:t>통계청</a:t>
              </a:r>
              <a:endParaRPr sz="2000" dirty="0">
                <a:solidFill>
                  <a:srgbClr val="011523"/>
                </a:solidFill>
              </a:endParaRPr>
            </a:p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000"/>
                <a:buChar char="•"/>
              </a:pPr>
              <a:r>
                <a:rPr lang="en-US" sz="2000" b="1" dirty="0" err="1">
                  <a:solidFill>
                    <a:srgbClr val="FF0000"/>
                  </a:solidFill>
                </a:rPr>
                <a:t>한국은행</a:t>
              </a:r>
              <a:endParaRPr sz="2000" b="1" dirty="0">
                <a:solidFill>
                  <a:srgbClr val="FF0000"/>
                </a:solidFill>
              </a:endParaRPr>
            </a:p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1523"/>
                </a:buClr>
                <a:buSzPts val="2000"/>
                <a:buChar char="•"/>
              </a:pPr>
              <a:r>
                <a:rPr lang="en-US" sz="2000" dirty="0" err="1">
                  <a:solidFill>
                    <a:srgbClr val="011523"/>
                  </a:solidFill>
                </a:rPr>
                <a:t>공공데이터</a:t>
              </a:r>
              <a:r>
                <a:rPr lang="en-US" sz="2000" dirty="0">
                  <a:solidFill>
                    <a:srgbClr val="011523"/>
                  </a:solidFill>
                </a:rPr>
                <a:t> </a:t>
              </a:r>
              <a:r>
                <a:rPr lang="en-US" sz="2000" dirty="0" err="1">
                  <a:solidFill>
                    <a:srgbClr val="011523"/>
                  </a:solidFill>
                </a:rPr>
                <a:t>포털</a:t>
              </a:r>
              <a:endParaRPr sz="2000" dirty="0">
                <a:solidFill>
                  <a:srgbClr val="011523"/>
                </a:solidFill>
              </a:endParaRPr>
            </a:p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000"/>
                <a:buChar char="•"/>
              </a:pPr>
              <a:r>
                <a:rPr lang="en-US" sz="2000" b="1" dirty="0" err="1" smtClean="0">
                  <a:solidFill>
                    <a:srgbClr val="FF0000"/>
                  </a:solidFill>
                </a:rPr>
                <a:t>공공데이터</a:t>
              </a:r>
              <a:r>
                <a:rPr lang="en-US" sz="2000" b="1" dirty="0" smtClean="0">
                  <a:solidFill>
                    <a:srgbClr val="FF0000"/>
                  </a:solidFill>
                </a:rPr>
                <a:t> </a:t>
              </a:r>
              <a:r>
                <a:rPr lang="en-US" sz="2000" b="1" dirty="0" err="1">
                  <a:solidFill>
                    <a:srgbClr val="FF0000"/>
                  </a:solidFill>
                </a:rPr>
                <a:t>포털</a:t>
              </a:r>
              <a:endParaRPr sz="20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44" name="Google Shape;168;p4"/>
          <p:cNvSpPr txBox="1"/>
          <p:nvPr/>
        </p:nvSpPr>
        <p:spPr>
          <a:xfrm>
            <a:off x="12827744" y="8492583"/>
            <a:ext cx="527711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000"/>
              <a:buChar char="•"/>
            </a:pPr>
            <a:r>
              <a:rPr lang="en-US" sz="2000" dirty="0">
                <a:solidFill>
                  <a:srgbClr val="011523"/>
                </a:solidFill>
              </a:rPr>
              <a:t>Random </a:t>
            </a:r>
            <a:r>
              <a:rPr lang="en-US" sz="2000" dirty="0" smtClean="0">
                <a:solidFill>
                  <a:srgbClr val="011523"/>
                </a:solidFill>
              </a:rPr>
              <a:t>Forest  </a:t>
            </a:r>
            <a:r>
              <a:rPr lang="en-US" sz="2000" dirty="0" err="1" smtClean="0">
                <a:solidFill>
                  <a:srgbClr val="011523"/>
                </a:solidFill>
              </a:rPr>
              <a:t>최고</a:t>
            </a:r>
            <a:r>
              <a:rPr lang="en-US" sz="2000" dirty="0" smtClean="0">
                <a:solidFill>
                  <a:srgbClr val="011523"/>
                </a:solidFill>
              </a:rPr>
              <a:t> </a:t>
            </a:r>
            <a:r>
              <a:rPr lang="en-US" sz="2000" dirty="0" err="1">
                <a:solidFill>
                  <a:srgbClr val="011523"/>
                </a:solidFill>
              </a:rPr>
              <a:t>성능</a:t>
            </a:r>
            <a:r>
              <a:rPr lang="en-US" sz="2000" dirty="0">
                <a:solidFill>
                  <a:srgbClr val="011523"/>
                </a:solidFill>
              </a:rPr>
              <a:t> </a:t>
            </a:r>
            <a:r>
              <a:rPr lang="en-US" sz="2000" dirty="0" err="1" smtClean="0">
                <a:solidFill>
                  <a:srgbClr val="011523"/>
                </a:solidFill>
              </a:rPr>
              <a:t>모델</a:t>
            </a:r>
            <a:r>
              <a:rPr lang="en-US" sz="2000" dirty="0" smtClean="0">
                <a:solidFill>
                  <a:srgbClr val="011523"/>
                </a:solidFill>
              </a:rPr>
              <a:t>(</a:t>
            </a:r>
            <a:r>
              <a:rPr lang="en-US" sz="2000" dirty="0" err="1" smtClean="0">
                <a:solidFill>
                  <a:srgbClr val="011523"/>
                </a:solidFill>
              </a:rPr>
              <a:t>XgBoost</a:t>
            </a:r>
            <a:r>
              <a:rPr lang="en-US" sz="2000" dirty="0" smtClean="0">
                <a:solidFill>
                  <a:srgbClr val="011523"/>
                </a:solidFill>
              </a:rPr>
              <a:t>)의 </a:t>
            </a:r>
            <a:r>
              <a:rPr lang="en-US" sz="2000" dirty="0" err="1">
                <a:solidFill>
                  <a:srgbClr val="011523"/>
                </a:solidFill>
              </a:rPr>
              <a:t>하이퍼파라미터</a:t>
            </a:r>
            <a:r>
              <a:rPr lang="en-US" sz="2000" dirty="0">
                <a:solidFill>
                  <a:srgbClr val="011523"/>
                </a:solidFill>
              </a:rPr>
              <a:t> </a:t>
            </a:r>
            <a:r>
              <a:rPr lang="en-US" sz="2000" dirty="0" err="1">
                <a:solidFill>
                  <a:srgbClr val="011523"/>
                </a:solidFill>
              </a:rPr>
              <a:t>튜닝</a:t>
            </a:r>
            <a:endParaRPr sz="2000" dirty="0">
              <a:solidFill>
                <a:srgbClr val="011523"/>
              </a:solidFill>
            </a:endParaRPr>
          </a:p>
        </p:txBody>
      </p:sp>
      <p:sp>
        <p:nvSpPr>
          <p:cNvPr id="45" name="Google Shape;168;p4"/>
          <p:cNvSpPr txBox="1"/>
          <p:nvPr/>
        </p:nvSpPr>
        <p:spPr>
          <a:xfrm>
            <a:off x="13509954" y="9370042"/>
            <a:ext cx="3872162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lvl="1" indent="-215900">
              <a:lnSpc>
                <a:spcPct val="140000"/>
              </a:lnSpc>
              <a:buClr>
                <a:srgbClr val="011523"/>
              </a:buClr>
              <a:buSzPts val="2000"/>
              <a:buChar char="•"/>
            </a:pPr>
            <a:r>
              <a:rPr lang="ko-KR" altLang="en-US" sz="2000" dirty="0">
                <a:solidFill>
                  <a:srgbClr val="011523"/>
                </a:solidFill>
              </a:rPr>
              <a:t>발표자료 제작 </a:t>
            </a:r>
            <a:r>
              <a:rPr lang="en-US" altLang="ko-KR" sz="2000" dirty="0" smtClean="0">
                <a:solidFill>
                  <a:srgbClr val="011523"/>
                </a:solidFill>
              </a:rPr>
              <a:t>(</a:t>
            </a:r>
            <a:r>
              <a:rPr lang="ko-KR" altLang="en-US" sz="2000" dirty="0" smtClean="0">
                <a:solidFill>
                  <a:srgbClr val="011523"/>
                </a:solidFill>
              </a:rPr>
              <a:t>후반부</a:t>
            </a:r>
            <a:r>
              <a:rPr lang="en-US" altLang="ko-KR" sz="2000" dirty="0" smtClean="0">
                <a:solidFill>
                  <a:srgbClr val="011523"/>
                </a:solidFill>
              </a:rPr>
              <a:t>)</a:t>
            </a:r>
          </a:p>
          <a:p>
            <a:pPr marL="431801" lvl="1" indent="-215900">
              <a:lnSpc>
                <a:spcPct val="140000"/>
              </a:lnSpc>
              <a:buClr>
                <a:srgbClr val="011523"/>
              </a:buClr>
              <a:buSzPts val="2000"/>
              <a:buChar char="•"/>
            </a:pPr>
            <a:r>
              <a:rPr lang="ko-KR" altLang="en-US" sz="2000" dirty="0" smtClean="0">
                <a:solidFill>
                  <a:srgbClr val="011523"/>
                </a:solidFill>
              </a:rPr>
              <a:t>문서 작업</a:t>
            </a:r>
            <a:endParaRPr lang="ko-KR" altLang="en-US" sz="2000" dirty="0">
              <a:solidFill>
                <a:srgbClr val="011523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3401064" y="2845766"/>
            <a:ext cx="41056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 smtClean="0">
                <a:solidFill>
                  <a:srgbClr val="011523"/>
                </a:solidFill>
              </a:rPr>
              <a:t>사용 데이터            </a:t>
            </a:r>
            <a:r>
              <a:rPr lang="ko-KR" altLang="en-US" sz="2200" b="1" dirty="0" err="1" smtClean="0">
                <a:solidFill>
                  <a:srgbClr val="011523"/>
                </a:solidFill>
              </a:rPr>
              <a:t>데이터</a:t>
            </a:r>
            <a:r>
              <a:rPr lang="ko-KR" altLang="en-US" sz="2200" b="1" dirty="0" smtClean="0">
                <a:solidFill>
                  <a:srgbClr val="011523"/>
                </a:solidFill>
              </a:rPr>
              <a:t> 출처</a:t>
            </a:r>
            <a:endParaRPr lang="ko-KR" altLang="en-US" sz="2200" b="1" dirty="0">
              <a:solidFill>
                <a:srgbClr val="011523"/>
              </a:solidFill>
            </a:endParaRPr>
          </a:p>
        </p:txBody>
      </p:sp>
      <p:cxnSp>
        <p:nvCxnSpPr>
          <p:cNvPr id="49" name="Google Shape;166;p4"/>
          <p:cNvCxnSpPr/>
          <p:nvPr/>
        </p:nvCxnSpPr>
        <p:spPr>
          <a:xfrm>
            <a:off x="12792190" y="8447862"/>
            <a:ext cx="5495810" cy="0"/>
          </a:xfrm>
          <a:prstGeom prst="straightConnector1">
            <a:avLst/>
          </a:prstGeom>
          <a:noFill/>
          <a:ln w="9525" cap="flat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" name="Google Shape;166;p4"/>
          <p:cNvCxnSpPr/>
          <p:nvPr/>
        </p:nvCxnSpPr>
        <p:spPr>
          <a:xfrm>
            <a:off x="12792190" y="9337760"/>
            <a:ext cx="5495810" cy="0"/>
          </a:xfrm>
          <a:prstGeom prst="straightConnector1">
            <a:avLst/>
          </a:prstGeom>
          <a:noFill/>
          <a:ln w="9525" cap="flat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" name="Google Shape;166;p4"/>
          <p:cNvCxnSpPr/>
          <p:nvPr/>
        </p:nvCxnSpPr>
        <p:spPr>
          <a:xfrm>
            <a:off x="7358602" y="6853326"/>
            <a:ext cx="5418367" cy="0"/>
          </a:xfrm>
          <a:prstGeom prst="straightConnector1">
            <a:avLst/>
          </a:prstGeom>
          <a:noFill/>
          <a:ln w="9525" cap="flat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" name="Google Shape;154;p4"/>
          <p:cNvSpPr txBox="1"/>
          <p:nvPr/>
        </p:nvSpPr>
        <p:spPr>
          <a:xfrm>
            <a:off x="7342581" y="6853326"/>
            <a:ext cx="5420102" cy="3447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15901" marR="0" lvl="1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000"/>
            </a:pPr>
            <a:r>
              <a:rPr lang="en-US" altLang="ko-KR" sz="2000" b="1" dirty="0" smtClean="0">
                <a:solidFill>
                  <a:srgbClr val="011523"/>
                </a:solidFill>
              </a:rPr>
              <a:t>+ </a:t>
            </a:r>
            <a:r>
              <a:rPr lang="ko-KR" altLang="en-US" sz="2000" b="1" dirty="0" smtClean="0">
                <a:solidFill>
                  <a:srgbClr val="011523"/>
                </a:solidFill>
              </a:rPr>
              <a:t>이유리 전처리</a:t>
            </a:r>
            <a:endParaRPr lang="en-US" altLang="ko-KR" sz="2000" b="1" dirty="0" smtClean="0">
              <a:solidFill>
                <a:srgbClr val="011523"/>
              </a:solidFill>
            </a:endParaRPr>
          </a:p>
          <a:p>
            <a:pPr marL="431801" lvl="1" indent="-215900">
              <a:lnSpc>
                <a:spcPct val="140000"/>
              </a:lnSpc>
              <a:buClr>
                <a:srgbClr val="011523"/>
              </a:buClr>
              <a:buSzPts val="2000"/>
              <a:buChar char="•"/>
            </a:pPr>
            <a:r>
              <a:rPr lang="ko-KR" altLang="en-US" sz="2000" dirty="0">
                <a:solidFill>
                  <a:srgbClr val="011523"/>
                </a:solidFill>
              </a:rPr>
              <a:t>위</a:t>
            </a:r>
            <a:r>
              <a:rPr lang="en-US" altLang="ko-KR" sz="2000" dirty="0">
                <a:solidFill>
                  <a:srgbClr val="011523"/>
                </a:solidFill>
              </a:rPr>
              <a:t>/</a:t>
            </a:r>
            <a:r>
              <a:rPr lang="ko-KR" altLang="en-US" sz="2000" dirty="0" smtClean="0">
                <a:solidFill>
                  <a:srgbClr val="011523"/>
                </a:solidFill>
              </a:rPr>
              <a:t>경도로 아파트 주소 기준</a:t>
            </a:r>
            <a:r>
              <a:rPr lang="en-US" altLang="ko-KR" sz="2000" dirty="0" smtClean="0">
                <a:solidFill>
                  <a:srgbClr val="011523"/>
                </a:solidFill>
              </a:rPr>
              <a:t>,</a:t>
            </a:r>
            <a:r>
              <a:rPr lang="ko-KR" altLang="en-US" sz="2000" dirty="0" smtClean="0">
                <a:solidFill>
                  <a:srgbClr val="011523"/>
                </a:solidFill>
              </a:rPr>
              <a:t> </a:t>
            </a:r>
            <a:r>
              <a:rPr lang="ko-KR" altLang="en-US" sz="2000" dirty="0">
                <a:solidFill>
                  <a:srgbClr val="011523"/>
                </a:solidFill>
              </a:rPr>
              <a:t>근방 </a:t>
            </a:r>
            <a:r>
              <a:rPr lang="ko-KR" altLang="en-US" sz="2000" dirty="0" smtClean="0">
                <a:solidFill>
                  <a:srgbClr val="011523"/>
                </a:solidFill>
              </a:rPr>
              <a:t>지하철역</a:t>
            </a:r>
            <a:r>
              <a:rPr lang="en-US" altLang="ko-KR" sz="2000" dirty="0" smtClean="0">
                <a:solidFill>
                  <a:srgbClr val="011523"/>
                </a:solidFill>
              </a:rPr>
              <a:t>, </a:t>
            </a:r>
            <a:r>
              <a:rPr lang="ko-KR" altLang="en-US" sz="2000" dirty="0" smtClean="0">
                <a:solidFill>
                  <a:srgbClr val="011523"/>
                </a:solidFill>
              </a:rPr>
              <a:t>버스정류장</a:t>
            </a:r>
            <a:r>
              <a:rPr lang="en-US" altLang="ko-KR" sz="2000" dirty="0" smtClean="0">
                <a:solidFill>
                  <a:srgbClr val="011523"/>
                </a:solidFill>
              </a:rPr>
              <a:t>, </a:t>
            </a:r>
            <a:r>
              <a:rPr lang="ko-KR" altLang="en-US" sz="2000" dirty="0" smtClean="0">
                <a:solidFill>
                  <a:srgbClr val="011523"/>
                </a:solidFill>
              </a:rPr>
              <a:t>학교</a:t>
            </a:r>
            <a:r>
              <a:rPr lang="en-US" altLang="ko-KR" sz="2000" dirty="0" smtClean="0">
                <a:solidFill>
                  <a:srgbClr val="011523"/>
                </a:solidFill>
              </a:rPr>
              <a:t>, </a:t>
            </a:r>
            <a:r>
              <a:rPr lang="ko-KR" altLang="en-US" sz="2000" dirty="0" smtClean="0">
                <a:solidFill>
                  <a:srgbClr val="011523"/>
                </a:solidFill>
              </a:rPr>
              <a:t>공원</a:t>
            </a:r>
            <a:r>
              <a:rPr lang="en-US" altLang="ko-KR" sz="2000" dirty="0" smtClean="0">
                <a:solidFill>
                  <a:srgbClr val="011523"/>
                </a:solidFill>
              </a:rPr>
              <a:t>, </a:t>
            </a:r>
            <a:r>
              <a:rPr lang="ko-KR" altLang="en-US" sz="2000" dirty="0" smtClean="0">
                <a:solidFill>
                  <a:srgbClr val="011523"/>
                </a:solidFill>
              </a:rPr>
              <a:t>병원 거리 계산</a:t>
            </a:r>
            <a:endParaRPr lang="en-US" altLang="ko-KR" sz="2000" dirty="0" smtClean="0">
              <a:solidFill>
                <a:srgbClr val="011523"/>
              </a:solidFill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000"/>
              <a:buChar char="•"/>
            </a:pPr>
            <a:r>
              <a:rPr lang="ko-KR" altLang="en-US" sz="2000" dirty="0" smtClean="0">
                <a:solidFill>
                  <a:srgbClr val="011523"/>
                </a:solidFill>
              </a:rPr>
              <a:t>재임 기간을 기준으로 정치 데이터 제작 및 원</a:t>
            </a:r>
            <a:r>
              <a:rPr lang="en-US" altLang="ko-KR" sz="2000" dirty="0" smtClean="0">
                <a:solidFill>
                  <a:srgbClr val="011523"/>
                </a:solidFill>
              </a:rPr>
              <a:t>-</a:t>
            </a:r>
            <a:r>
              <a:rPr lang="ko-KR" altLang="en-US" sz="2000" dirty="0" err="1" smtClean="0">
                <a:solidFill>
                  <a:srgbClr val="011523"/>
                </a:solidFill>
              </a:rPr>
              <a:t>핫</a:t>
            </a:r>
            <a:r>
              <a:rPr lang="ko-KR" altLang="en-US" sz="2000" dirty="0" smtClean="0">
                <a:solidFill>
                  <a:srgbClr val="011523"/>
                </a:solidFill>
              </a:rPr>
              <a:t> </a:t>
            </a:r>
            <a:r>
              <a:rPr lang="ko-KR" altLang="en-US" sz="2000" dirty="0" err="1" smtClean="0">
                <a:solidFill>
                  <a:srgbClr val="011523"/>
                </a:solidFill>
              </a:rPr>
              <a:t>인코딩</a:t>
            </a:r>
            <a:endParaRPr lang="en-US" altLang="ko-KR" sz="2000" dirty="0" smtClean="0">
              <a:solidFill>
                <a:srgbClr val="011523"/>
              </a:solidFill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000"/>
              <a:buChar char="•"/>
            </a:pPr>
            <a:r>
              <a:rPr lang="ko-KR" altLang="en-US" sz="2000" dirty="0" smtClean="0">
                <a:solidFill>
                  <a:srgbClr val="011523"/>
                </a:solidFill>
              </a:rPr>
              <a:t>금리와 환율 </a:t>
            </a:r>
            <a:r>
              <a:rPr lang="ko-KR" altLang="en-US" sz="2000" dirty="0" err="1" smtClean="0">
                <a:solidFill>
                  <a:srgbClr val="011523"/>
                </a:solidFill>
              </a:rPr>
              <a:t>일자별</a:t>
            </a:r>
            <a:r>
              <a:rPr lang="ko-KR" altLang="en-US" sz="2000" dirty="0" smtClean="0">
                <a:solidFill>
                  <a:srgbClr val="011523"/>
                </a:solidFill>
              </a:rPr>
              <a:t> 데이터 전처리 </a:t>
            </a:r>
            <a:r>
              <a:rPr lang="en-US" altLang="ko-KR" sz="2000" dirty="0" smtClean="0">
                <a:solidFill>
                  <a:srgbClr val="011523"/>
                </a:solidFill>
              </a:rPr>
              <a:t>(</a:t>
            </a:r>
            <a:r>
              <a:rPr lang="ko-KR" altLang="en-US" sz="2000" dirty="0" smtClean="0">
                <a:solidFill>
                  <a:srgbClr val="011523"/>
                </a:solidFill>
              </a:rPr>
              <a:t>은행이 쉬어서 데이터가 없는 날은 이전 데이터 중 최근 날짜의 값으로 대체</a:t>
            </a:r>
            <a:r>
              <a:rPr lang="en-US" altLang="ko-KR" sz="2000" dirty="0" smtClean="0">
                <a:solidFill>
                  <a:srgbClr val="011523"/>
                </a:solidFill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"/>
          <p:cNvSpPr txBox="1"/>
          <p:nvPr/>
        </p:nvSpPr>
        <p:spPr>
          <a:xfrm>
            <a:off x="774200" y="660400"/>
            <a:ext cx="10548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3</a:t>
            </a:r>
            <a:r>
              <a:rPr lang="en-US" sz="3999" b="0" i="0" u="none" strike="noStrike" cap="none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. </a:t>
            </a:r>
            <a:r>
              <a:rPr lang="en-US" sz="3999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Project Execution Process and Methodology</a:t>
            </a:r>
            <a:endParaRPr/>
          </a:p>
        </p:txBody>
      </p:sp>
      <p:sp>
        <p:nvSpPr>
          <p:cNvPr id="180" name="Google Shape;180;p6"/>
          <p:cNvSpPr txBox="1"/>
          <p:nvPr/>
        </p:nvSpPr>
        <p:spPr>
          <a:xfrm>
            <a:off x="11322197" y="650875"/>
            <a:ext cx="6245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>
                <a:solidFill>
                  <a:srgbClr val="011523"/>
                </a:solidFill>
              </a:rPr>
              <a:t>수행 절차 및 방법</a:t>
            </a:r>
            <a:endParaRPr/>
          </a:p>
        </p:txBody>
      </p:sp>
      <p:grpSp>
        <p:nvGrpSpPr>
          <p:cNvPr id="181" name="Google Shape;181;p6"/>
          <p:cNvGrpSpPr/>
          <p:nvPr/>
        </p:nvGrpSpPr>
        <p:grpSpPr>
          <a:xfrm>
            <a:off x="741398" y="2435950"/>
            <a:ext cx="16805204" cy="6499325"/>
            <a:chOff x="779344" y="2950700"/>
            <a:chExt cx="16805204" cy="6499325"/>
          </a:xfrm>
        </p:grpSpPr>
        <p:grpSp>
          <p:nvGrpSpPr>
            <p:cNvPr id="182" name="Google Shape;182;p6"/>
            <p:cNvGrpSpPr/>
            <p:nvPr/>
          </p:nvGrpSpPr>
          <p:grpSpPr>
            <a:xfrm>
              <a:off x="779344" y="2971800"/>
              <a:ext cx="4002725" cy="3892225"/>
              <a:chOff x="850100" y="3352800"/>
              <a:chExt cx="4002725" cy="3892225"/>
            </a:xfrm>
          </p:grpSpPr>
          <p:sp>
            <p:nvSpPr>
              <p:cNvPr id="183" name="Google Shape;183;p6"/>
              <p:cNvSpPr txBox="1"/>
              <p:nvPr/>
            </p:nvSpPr>
            <p:spPr>
              <a:xfrm>
                <a:off x="850100" y="3352800"/>
                <a:ext cx="4002600" cy="1357103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4000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299" dirty="0" err="1">
                    <a:solidFill>
                      <a:srgbClr val="011523"/>
                    </a:solidFill>
                    <a:latin typeface="+mj-ea"/>
                    <a:ea typeface="+mj-ea"/>
                    <a:cs typeface="DM Serif Display"/>
                    <a:sym typeface="DM Serif Display"/>
                  </a:rPr>
                  <a:t>기획</a:t>
                </a:r>
                <a:endParaRPr sz="100" dirty="0">
                  <a:latin typeface="+mj-ea"/>
                  <a:ea typeface="+mj-ea"/>
                </a:endParaRPr>
              </a:p>
            </p:txBody>
          </p:sp>
          <p:sp>
            <p:nvSpPr>
              <p:cNvPr id="184" name="Google Shape;184;p6"/>
              <p:cNvSpPr txBox="1"/>
              <p:nvPr/>
            </p:nvSpPr>
            <p:spPr>
              <a:xfrm>
                <a:off x="850225" y="4819935"/>
                <a:ext cx="40026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 dirty="0" err="1">
                    <a:solidFill>
                      <a:srgbClr val="011523"/>
                    </a:solidFill>
                  </a:rPr>
                  <a:t>프로젝트</a:t>
                </a:r>
                <a:r>
                  <a:rPr lang="en-US" sz="3200" b="1" dirty="0">
                    <a:solidFill>
                      <a:srgbClr val="011523"/>
                    </a:solidFill>
                  </a:rPr>
                  <a:t> </a:t>
                </a:r>
                <a:r>
                  <a:rPr lang="en-US" sz="3200" b="1" dirty="0" err="1">
                    <a:solidFill>
                      <a:srgbClr val="011523"/>
                    </a:solidFill>
                  </a:rPr>
                  <a:t>주제</a:t>
                </a:r>
                <a:r>
                  <a:rPr lang="en-US" sz="3200" b="1" dirty="0">
                    <a:solidFill>
                      <a:srgbClr val="011523"/>
                    </a:solidFill>
                  </a:rPr>
                  <a:t> </a:t>
                </a:r>
                <a:r>
                  <a:rPr lang="en-US" sz="3200" b="1" dirty="0" err="1">
                    <a:solidFill>
                      <a:srgbClr val="011523"/>
                    </a:solidFill>
                  </a:rPr>
                  <a:t>선정</a:t>
                </a:r>
                <a:endParaRPr sz="1600" dirty="0"/>
              </a:p>
            </p:txBody>
          </p:sp>
          <p:sp>
            <p:nvSpPr>
              <p:cNvPr id="185" name="Google Shape;185;p6"/>
              <p:cNvSpPr txBox="1"/>
              <p:nvPr/>
            </p:nvSpPr>
            <p:spPr>
              <a:xfrm>
                <a:off x="1230400" y="5644225"/>
                <a:ext cx="3242100" cy="160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431801" marR="0" lvl="1" indent="-215900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11523"/>
                  </a:buClr>
                  <a:buSzPts val="2000"/>
                  <a:buChar char="•"/>
                </a:pPr>
                <a:r>
                  <a:rPr lang="en-US" sz="2000" dirty="0" err="1">
                    <a:solidFill>
                      <a:srgbClr val="011523"/>
                    </a:solidFill>
                  </a:rPr>
                  <a:t>부동산</a:t>
                </a:r>
                <a:r>
                  <a:rPr lang="en-US" sz="2000" dirty="0">
                    <a:solidFill>
                      <a:srgbClr val="011523"/>
                    </a:solidFill>
                  </a:rPr>
                  <a:t> </a:t>
                </a:r>
                <a:r>
                  <a:rPr lang="en-US" sz="2000" dirty="0" err="1">
                    <a:solidFill>
                      <a:srgbClr val="011523"/>
                    </a:solidFill>
                  </a:rPr>
                  <a:t>시장</a:t>
                </a:r>
                <a:r>
                  <a:rPr lang="en-US" sz="2000" dirty="0">
                    <a:solidFill>
                      <a:srgbClr val="011523"/>
                    </a:solidFill>
                  </a:rPr>
                  <a:t> </a:t>
                </a:r>
                <a:r>
                  <a:rPr lang="en-US" sz="2000" dirty="0" err="1">
                    <a:solidFill>
                      <a:srgbClr val="011523"/>
                    </a:solidFill>
                  </a:rPr>
                  <a:t>분석</a:t>
                </a:r>
                <a:r>
                  <a:rPr lang="en-US" sz="2000" dirty="0">
                    <a:solidFill>
                      <a:srgbClr val="011523"/>
                    </a:solidFill>
                  </a:rPr>
                  <a:t> </a:t>
                </a:r>
                <a:br>
                  <a:rPr lang="en-US" sz="2000" dirty="0">
                    <a:solidFill>
                      <a:srgbClr val="011523"/>
                    </a:solidFill>
                  </a:rPr>
                </a:br>
                <a:r>
                  <a:rPr lang="en-US" sz="2000" dirty="0">
                    <a:solidFill>
                      <a:srgbClr val="011523"/>
                    </a:solidFill>
                  </a:rPr>
                  <a:t>및 </a:t>
                </a:r>
                <a:r>
                  <a:rPr lang="en-US" sz="2000" dirty="0" err="1">
                    <a:solidFill>
                      <a:srgbClr val="011523"/>
                    </a:solidFill>
                  </a:rPr>
                  <a:t>프로젝트</a:t>
                </a:r>
                <a:r>
                  <a:rPr lang="en-US" sz="2000" dirty="0">
                    <a:solidFill>
                      <a:srgbClr val="011523"/>
                    </a:solidFill>
                  </a:rPr>
                  <a:t> </a:t>
                </a:r>
                <a:r>
                  <a:rPr lang="en-US" sz="2000" dirty="0" err="1">
                    <a:solidFill>
                      <a:srgbClr val="011523"/>
                    </a:solidFill>
                  </a:rPr>
                  <a:t>주제</a:t>
                </a:r>
                <a:r>
                  <a:rPr lang="en-US" sz="2000" dirty="0">
                    <a:solidFill>
                      <a:srgbClr val="011523"/>
                    </a:solidFill>
                  </a:rPr>
                  <a:t> </a:t>
                </a:r>
                <a:r>
                  <a:rPr lang="en-US" sz="2000" dirty="0" err="1">
                    <a:solidFill>
                      <a:srgbClr val="011523"/>
                    </a:solidFill>
                  </a:rPr>
                  <a:t>선정</a:t>
                </a:r>
                <a:endParaRPr sz="2000" dirty="0">
                  <a:solidFill>
                    <a:srgbClr val="011523"/>
                  </a:solidFill>
                </a:endParaRPr>
              </a:p>
              <a:p>
                <a:pPr marL="431801" marR="0" lvl="1" indent="-215900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11523"/>
                  </a:buClr>
                  <a:buSzPts val="2000"/>
                  <a:buChar char="•"/>
                </a:pPr>
                <a:r>
                  <a:rPr lang="en-US" sz="2000" dirty="0" err="1">
                    <a:solidFill>
                      <a:srgbClr val="011523"/>
                    </a:solidFill>
                  </a:rPr>
                  <a:t>필요</a:t>
                </a:r>
                <a:r>
                  <a:rPr lang="en-US" sz="2000" dirty="0">
                    <a:solidFill>
                      <a:srgbClr val="011523"/>
                    </a:solidFill>
                  </a:rPr>
                  <a:t> </a:t>
                </a:r>
                <a:r>
                  <a:rPr lang="en-US" sz="2000" dirty="0" err="1">
                    <a:solidFill>
                      <a:srgbClr val="011523"/>
                    </a:solidFill>
                  </a:rPr>
                  <a:t>데이터</a:t>
                </a:r>
                <a:r>
                  <a:rPr lang="en-US" sz="2000" dirty="0">
                    <a:solidFill>
                      <a:srgbClr val="011523"/>
                    </a:solidFill>
                  </a:rPr>
                  <a:t> </a:t>
                </a:r>
                <a:br>
                  <a:rPr lang="en-US" sz="2000" dirty="0">
                    <a:solidFill>
                      <a:srgbClr val="011523"/>
                    </a:solidFill>
                  </a:rPr>
                </a:br>
                <a:r>
                  <a:rPr lang="en-US" sz="2000" dirty="0">
                    <a:solidFill>
                      <a:srgbClr val="011523"/>
                    </a:solidFill>
                  </a:rPr>
                  <a:t>및 </a:t>
                </a:r>
                <a:r>
                  <a:rPr lang="en-US" sz="2000" dirty="0" err="1">
                    <a:solidFill>
                      <a:srgbClr val="011523"/>
                    </a:solidFill>
                  </a:rPr>
                  <a:t>목표</a:t>
                </a:r>
                <a:r>
                  <a:rPr lang="en-US" sz="2000" dirty="0">
                    <a:solidFill>
                      <a:srgbClr val="011523"/>
                    </a:solidFill>
                  </a:rPr>
                  <a:t> </a:t>
                </a:r>
                <a:r>
                  <a:rPr lang="en-US" sz="2000" dirty="0" err="1">
                    <a:solidFill>
                      <a:srgbClr val="011523"/>
                    </a:solidFill>
                  </a:rPr>
                  <a:t>정의</a:t>
                </a:r>
                <a:endParaRPr sz="2000" dirty="0">
                  <a:solidFill>
                    <a:srgbClr val="011523"/>
                  </a:solidFill>
                </a:endParaRPr>
              </a:p>
            </p:txBody>
          </p:sp>
        </p:grpSp>
        <p:sp>
          <p:nvSpPr>
            <p:cNvPr id="186" name="Google Shape;186;p6"/>
            <p:cNvSpPr txBox="1"/>
            <p:nvPr/>
          </p:nvSpPr>
          <p:spPr>
            <a:xfrm>
              <a:off x="5518548" y="2971800"/>
              <a:ext cx="12066000" cy="1357103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299">
                  <a:solidFill>
                    <a:srgbClr val="011523"/>
                  </a:solidFill>
                  <a:latin typeface="+mj-ea"/>
                  <a:ea typeface="+mj-ea"/>
                  <a:cs typeface="DM Serif Display"/>
                  <a:sym typeface="DM Serif Display"/>
                </a:rPr>
                <a:t>수행</a:t>
              </a:r>
              <a:endParaRPr sz="100">
                <a:latin typeface="+mj-ea"/>
                <a:ea typeface="+mj-ea"/>
              </a:endParaRPr>
            </a:p>
          </p:txBody>
        </p:sp>
        <p:sp>
          <p:nvSpPr>
            <p:cNvPr id="187" name="Google Shape;187;p6"/>
            <p:cNvSpPr txBox="1"/>
            <p:nvPr/>
          </p:nvSpPr>
          <p:spPr>
            <a:xfrm>
              <a:off x="5518544" y="4438935"/>
              <a:ext cx="3313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rgbClr val="011523"/>
                  </a:solidFill>
                </a:rPr>
                <a:t>데이터 수집</a:t>
              </a:r>
              <a:endParaRPr sz="1600"/>
            </a:p>
          </p:txBody>
        </p:sp>
        <p:sp>
          <p:nvSpPr>
            <p:cNvPr id="188" name="Google Shape;188;p6"/>
            <p:cNvSpPr txBox="1"/>
            <p:nvPr/>
          </p:nvSpPr>
          <p:spPr>
            <a:xfrm>
              <a:off x="5863244" y="5263225"/>
              <a:ext cx="2623800" cy="3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1523"/>
                </a:buClr>
                <a:buSzPts val="2000"/>
                <a:buChar char="•"/>
              </a:pPr>
              <a:r>
                <a:rPr lang="en-US" sz="2000">
                  <a:solidFill>
                    <a:srgbClr val="011523"/>
                  </a:solidFill>
                </a:rPr>
                <a:t>서울시 실거래가 데이터 수집</a:t>
              </a:r>
              <a:endParaRPr sz="2000">
                <a:solidFill>
                  <a:srgbClr val="011523"/>
                </a:solidFill>
              </a:endParaRPr>
            </a:p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1523"/>
                </a:buClr>
                <a:buSzPts val="2000"/>
                <a:buChar char="•"/>
              </a:pPr>
              <a:r>
                <a:rPr lang="en-US" sz="2000">
                  <a:solidFill>
                    <a:srgbClr val="011523"/>
                  </a:solidFill>
                </a:rPr>
                <a:t>주변 시설</a:t>
              </a:r>
              <a:endParaRPr sz="2000">
                <a:solidFill>
                  <a:srgbClr val="011523"/>
                </a:solidFill>
              </a:endParaRPr>
            </a:p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1523"/>
                </a:buClr>
                <a:buSzPts val="2000"/>
                <a:buChar char="•"/>
              </a:pPr>
              <a:r>
                <a:rPr lang="en-US" sz="2000">
                  <a:solidFill>
                    <a:srgbClr val="011523"/>
                  </a:solidFill>
                </a:rPr>
                <a:t>교통</a:t>
              </a:r>
              <a:endParaRPr sz="2000">
                <a:solidFill>
                  <a:srgbClr val="011523"/>
                </a:solidFill>
              </a:endParaRPr>
            </a:p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000"/>
                <a:buChar char="•"/>
              </a:pPr>
              <a:r>
                <a:rPr lang="en-US" sz="2000" b="1">
                  <a:solidFill>
                    <a:srgbClr val="FF0000"/>
                  </a:solidFill>
                </a:rPr>
                <a:t>정치</a:t>
              </a:r>
              <a:endParaRPr sz="2000" b="1">
                <a:solidFill>
                  <a:srgbClr val="FF0000"/>
                </a:solidFill>
              </a:endParaRPr>
            </a:p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000"/>
                <a:buChar char="•"/>
              </a:pPr>
              <a:r>
                <a:rPr lang="en-US" sz="2000" b="1">
                  <a:solidFill>
                    <a:srgbClr val="FF0000"/>
                  </a:solidFill>
                </a:rPr>
                <a:t>환율, 금리</a:t>
              </a:r>
              <a:endParaRPr sz="2000" b="1">
                <a:solidFill>
                  <a:srgbClr val="FF0000"/>
                </a:solidFill>
              </a:endParaRPr>
            </a:p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000"/>
                <a:buChar char="•"/>
              </a:pPr>
              <a:r>
                <a:rPr lang="en-US" sz="2000" b="1">
                  <a:solidFill>
                    <a:srgbClr val="FF0000"/>
                  </a:solidFill>
                </a:rPr>
                <a:t>소득-소비</a:t>
              </a:r>
              <a:endParaRPr sz="2000" b="1">
                <a:solidFill>
                  <a:srgbClr val="FF0000"/>
                </a:solidFill>
              </a:endParaRPr>
            </a:p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000"/>
                <a:buChar char="•"/>
              </a:pPr>
              <a:r>
                <a:rPr lang="en-US" sz="2000" b="1">
                  <a:solidFill>
                    <a:srgbClr val="FF0000"/>
                  </a:solidFill>
                </a:rPr>
                <a:t>브랜드화</a:t>
              </a:r>
              <a:endParaRPr sz="2000" b="1">
                <a:solidFill>
                  <a:srgbClr val="FF0000"/>
                </a:solidFill>
              </a:endParaRPr>
            </a:p>
          </p:txBody>
        </p:sp>
        <p:sp>
          <p:nvSpPr>
            <p:cNvPr id="189" name="Google Shape;189;p6"/>
            <p:cNvSpPr txBox="1"/>
            <p:nvPr/>
          </p:nvSpPr>
          <p:spPr>
            <a:xfrm>
              <a:off x="9161695" y="4438935"/>
              <a:ext cx="400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rgbClr val="011523"/>
                  </a:solidFill>
                </a:rPr>
                <a:t>데이터 전처리</a:t>
              </a:r>
              <a:endParaRPr sz="1600"/>
            </a:p>
          </p:txBody>
        </p:sp>
        <p:sp>
          <p:nvSpPr>
            <p:cNvPr id="190" name="Google Shape;190;p6"/>
            <p:cNvSpPr txBox="1"/>
            <p:nvPr/>
          </p:nvSpPr>
          <p:spPr>
            <a:xfrm>
              <a:off x="9208045" y="5263225"/>
              <a:ext cx="3565200" cy="418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1523"/>
                </a:buClr>
                <a:buSzPts val="2000"/>
                <a:buChar char="•"/>
              </a:pPr>
              <a:r>
                <a:rPr lang="en-US" sz="2000">
                  <a:solidFill>
                    <a:srgbClr val="011523"/>
                  </a:solidFill>
                </a:rPr>
                <a:t>아파트 기본 정보</a:t>
              </a:r>
              <a:br>
                <a:rPr lang="en-US" sz="2000">
                  <a:solidFill>
                    <a:srgbClr val="011523"/>
                  </a:solidFill>
                </a:rPr>
              </a:br>
              <a:r>
                <a:rPr lang="en-US" sz="2000">
                  <a:solidFill>
                    <a:srgbClr val="011523"/>
                  </a:solidFill>
                </a:rPr>
                <a:t>주소 위도경도 변환 등</a:t>
              </a:r>
              <a:endParaRPr sz="2000">
                <a:solidFill>
                  <a:srgbClr val="011523"/>
                </a:solidFill>
              </a:endParaRPr>
            </a:p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1523"/>
                </a:buClr>
                <a:buSzPts val="2000"/>
                <a:buChar char="•"/>
              </a:pPr>
              <a:r>
                <a:rPr lang="en-US" sz="2000">
                  <a:solidFill>
                    <a:srgbClr val="011523"/>
                  </a:solidFill>
                </a:rPr>
                <a:t>주변 시설 및 교통</a:t>
              </a:r>
              <a:br>
                <a:rPr lang="en-US" sz="2000">
                  <a:solidFill>
                    <a:srgbClr val="011523"/>
                  </a:solidFill>
                </a:rPr>
              </a:br>
              <a:r>
                <a:rPr lang="en-US" sz="2000">
                  <a:solidFill>
                    <a:srgbClr val="011523"/>
                  </a:solidFill>
                </a:rPr>
                <a:t>아파트 기준 </a:t>
              </a:r>
              <a:br>
                <a:rPr lang="en-US" sz="2000">
                  <a:solidFill>
                    <a:srgbClr val="011523"/>
                  </a:solidFill>
                </a:rPr>
              </a:br>
              <a:r>
                <a:rPr lang="en-US" sz="2000">
                  <a:solidFill>
                    <a:srgbClr val="011523"/>
                  </a:solidFill>
                </a:rPr>
                <a:t>최단거리 계산 </a:t>
              </a:r>
              <a:br>
                <a:rPr lang="en-US" sz="2000">
                  <a:solidFill>
                    <a:srgbClr val="011523"/>
                  </a:solidFill>
                </a:rPr>
              </a:br>
              <a:r>
                <a:rPr lang="en-US" sz="2000">
                  <a:solidFill>
                    <a:srgbClr val="011523"/>
                  </a:solidFill>
                </a:rPr>
                <a:t>일정 반경 내 점수화</a:t>
              </a:r>
              <a:endParaRPr sz="2000">
                <a:solidFill>
                  <a:srgbClr val="011523"/>
                </a:solidFill>
              </a:endParaRPr>
            </a:p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1523"/>
                </a:buClr>
                <a:buSzPts val="2000"/>
                <a:buChar char="•"/>
              </a:pPr>
              <a:r>
                <a:rPr lang="en-US" sz="2000">
                  <a:solidFill>
                    <a:srgbClr val="011523"/>
                  </a:solidFill>
                </a:rPr>
                <a:t>동별 직전 월의 거래 건수</a:t>
              </a:r>
              <a:endParaRPr sz="2000">
                <a:solidFill>
                  <a:srgbClr val="011523"/>
                </a:solidFill>
              </a:endParaRPr>
            </a:p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000"/>
                <a:buChar char="•"/>
              </a:pPr>
              <a:r>
                <a:rPr lang="en-US" sz="2000" b="1">
                  <a:solidFill>
                    <a:srgbClr val="FF0000"/>
                  </a:solidFill>
                </a:rPr>
                <a:t>환율, 금리, 정치</a:t>
              </a:r>
              <a:br>
                <a:rPr lang="en-US" sz="2000" b="1">
                  <a:solidFill>
                    <a:srgbClr val="FF0000"/>
                  </a:solidFill>
                </a:rPr>
              </a:br>
              <a:r>
                <a:rPr lang="en-US" sz="2000" b="1">
                  <a:solidFill>
                    <a:srgbClr val="FF0000"/>
                  </a:solidFill>
                </a:rPr>
                <a:t>결측치 처리</a:t>
              </a:r>
              <a:endParaRPr sz="2000" b="1">
                <a:solidFill>
                  <a:srgbClr val="FF0000"/>
                </a:solidFill>
              </a:endParaRPr>
            </a:p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000"/>
                <a:buChar char="•"/>
              </a:pPr>
              <a:r>
                <a:rPr lang="en-US" sz="2000" b="1">
                  <a:solidFill>
                    <a:srgbClr val="FF0000"/>
                  </a:solidFill>
                </a:rPr>
                <a:t>인구밀도 및 경제 수준</a:t>
              </a:r>
              <a:endParaRPr sz="2000" b="1">
                <a:solidFill>
                  <a:srgbClr val="FF0000"/>
                </a:solidFill>
              </a:endParaRPr>
            </a:p>
          </p:txBody>
        </p:sp>
        <p:sp>
          <p:nvSpPr>
            <p:cNvPr id="191" name="Google Shape;191;p6"/>
            <p:cNvSpPr txBox="1"/>
            <p:nvPr/>
          </p:nvSpPr>
          <p:spPr>
            <a:xfrm>
              <a:off x="13494245" y="4438935"/>
              <a:ext cx="400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rgbClr val="011523"/>
                  </a:solidFill>
                </a:rPr>
                <a:t>예측 모델링</a:t>
              </a:r>
              <a:endParaRPr sz="1600"/>
            </a:p>
          </p:txBody>
        </p:sp>
        <p:sp>
          <p:nvSpPr>
            <p:cNvPr id="192" name="Google Shape;192;p6"/>
            <p:cNvSpPr txBox="1"/>
            <p:nvPr/>
          </p:nvSpPr>
          <p:spPr>
            <a:xfrm>
              <a:off x="13494245" y="5263225"/>
              <a:ext cx="4002600" cy="3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1523"/>
                </a:buClr>
                <a:buSzPts val="2000"/>
                <a:buChar char="•"/>
              </a:pPr>
              <a:r>
                <a:rPr lang="en-US" sz="2000">
                  <a:solidFill>
                    <a:srgbClr val="011523"/>
                  </a:solidFill>
                </a:rPr>
                <a:t>Ridge, Lasso</a:t>
              </a:r>
              <a:endParaRPr sz="2000">
                <a:solidFill>
                  <a:srgbClr val="011523"/>
                </a:solidFill>
              </a:endParaRPr>
            </a:p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1523"/>
                </a:buClr>
                <a:buSzPts val="2000"/>
                <a:buChar char="•"/>
              </a:pPr>
              <a:r>
                <a:rPr lang="en-US" sz="2000">
                  <a:solidFill>
                    <a:srgbClr val="011523"/>
                  </a:solidFill>
                </a:rPr>
                <a:t>Decision Tree</a:t>
              </a:r>
              <a:endParaRPr sz="2000">
                <a:solidFill>
                  <a:srgbClr val="011523"/>
                </a:solidFill>
              </a:endParaRPr>
            </a:p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1523"/>
                </a:buClr>
                <a:buSzPts val="2000"/>
                <a:buChar char="•"/>
              </a:pPr>
              <a:r>
                <a:rPr lang="en-US" sz="2000">
                  <a:solidFill>
                    <a:srgbClr val="011523"/>
                  </a:solidFill>
                </a:rPr>
                <a:t>Random Forest</a:t>
              </a:r>
              <a:endParaRPr sz="2000">
                <a:solidFill>
                  <a:srgbClr val="011523"/>
                </a:solidFill>
              </a:endParaRPr>
            </a:p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1523"/>
                </a:buClr>
                <a:buSzPts val="2000"/>
                <a:buChar char="•"/>
              </a:pPr>
              <a:r>
                <a:rPr lang="en-US" sz="2000">
                  <a:solidFill>
                    <a:srgbClr val="011523"/>
                  </a:solidFill>
                </a:rPr>
                <a:t>XgBoost</a:t>
              </a:r>
              <a:br>
                <a:rPr lang="en-US" sz="2000">
                  <a:solidFill>
                    <a:srgbClr val="011523"/>
                  </a:solidFill>
                </a:rPr>
              </a:br>
              <a:endParaRPr sz="2000">
                <a:solidFill>
                  <a:srgbClr val="011523"/>
                </a:solidFill>
              </a:endParaRPr>
            </a:p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1523"/>
                </a:buClr>
                <a:buSzPts val="2000"/>
                <a:buChar char="•"/>
              </a:pPr>
              <a:r>
                <a:rPr lang="en-US" sz="2000">
                  <a:solidFill>
                    <a:srgbClr val="011523"/>
                  </a:solidFill>
                </a:rPr>
                <a:t>최고 성능 모델 (Gradient Boosting 알고리즘 구현)</a:t>
              </a:r>
              <a:br>
                <a:rPr lang="en-US" sz="2000">
                  <a:solidFill>
                    <a:srgbClr val="011523"/>
                  </a:solidFill>
                </a:rPr>
              </a:br>
              <a:r>
                <a:rPr lang="en-US" sz="2000">
                  <a:solidFill>
                    <a:srgbClr val="011523"/>
                  </a:solidFill>
                </a:rPr>
                <a:t>XGBoost 하이퍼파라미터 튜닝</a:t>
              </a:r>
              <a:endParaRPr sz="2000">
                <a:solidFill>
                  <a:srgbClr val="011523"/>
                </a:solidFill>
              </a:endParaRPr>
            </a:p>
          </p:txBody>
        </p:sp>
        <p:cxnSp>
          <p:nvCxnSpPr>
            <p:cNvPr id="193" name="Google Shape;193;p6"/>
            <p:cNvCxnSpPr/>
            <p:nvPr/>
          </p:nvCxnSpPr>
          <p:spPr>
            <a:xfrm>
              <a:off x="814800" y="2950700"/>
              <a:ext cx="16749000" cy="0"/>
            </a:xfrm>
            <a:prstGeom prst="straightConnector1">
              <a:avLst/>
            </a:prstGeom>
            <a:noFill/>
            <a:ln w="9525" cap="flat" cmpd="sng">
              <a:solidFill>
                <a:srgbClr val="01152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 txBox="1"/>
          <p:nvPr/>
        </p:nvSpPr>
        <p:spPr>
          <a:xfrm>
            <a:off x="774208" y="660400"/>
            <a:ext cx="627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4</a:t>
            </a:r>
            <a:r>
              <a:rPr lang="en-US" sz="3999" b="0" i="0" u="none" strike="noStrike" cap="none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. </a:t>
            </a:r>
            <a:r>
              <a:rPr lang="en-US" sz="3999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Data Preprocessing</a:t>
            </a:r>
            <a:endParaRPr/>
          </a:p>
        </p:txBody>
      </p:sp>
      <p:sp>
        <p:nvSpPr>
          <p:cNvPr id="199" name="Google Shape;199;p5"/>
          <p:cNvSpPr txBox="1"/>
          <p:nvPr/>
        </p:nvSpPr>
        <p:spPr>
          <a:xfrm>
            <a:off x="13471552" y="650875"/>
            <a:ext cx="4096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>
                <a:solidFill>
                  <a:srgbClr val="011523"/>
                </a:solidFill>
              </a:rPr>
              <a:t>데이터 전처리</a:t>
            </a:r>
            <a:endParaRPr/>
          </a:p>
        </p:txBody>
      </p:sp>
      <p:sp>
        <p:nvSpPr>
          <p:cNvPr id="200" name="Google Shape;200;p5"/>
          <p:cNvSpPr txBox="1"/>
          <p:nvPr/>
        </p:nvSpPr>
        <p:spPr>
          <a:xfrm>
            <a:off x="8237832" y="6188348"/>
            <a:ext cx="8381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5"/>
          <p:cNvSpPr txBox="1"/>
          <p:nvPr/>
        </p:nvSpPr>
        <p:spPr>
          <a:xfrm>
            <a:off x="499098" y="1775525"/>
            <a:ext cx="5653500" cy="80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/>
              <a:t>2019년 75,097건</a:t>
            </a:r>
            <a:endParaRPr sz="3000"/>
          </a:p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3000"/>
          </a:p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/>
              <a:t>2020년 84,135건</a:t>
            </a:r>
            <a:endParaRPr sz="3000"/>
          </a:p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3000"/>
          </a:p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/>
              <a:t>2021년 43,423건</a:t>
            </a:r>
            <a:endParaRPr sz="3000"/>
          </a:p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3000"/>
          </a:p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/>
              <a:t>2022년 12,799건</a:t>
            </a:r>
            <a:endParaRPr sz="3000"/>
          </a:p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3000"/>
          </a:p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/>
              <a:t>2023년 35,642건</a:t>
            </a:r>
            <a:endParaRPr sz="3000"/>
          </a:p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3000"/>
          </a:p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000"/>
              <a:t>5개년 총합 251,096건</a:t>
            </a:r>
            <a:endParaRPr sz="3000"/>
          </a:p>
        </p:txBody>
      </p:sp>
      <p:pic>
        <p:nvPicPr>
          <p:cNvPr id="202" name="Google Shape;20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2560" y="1359850"/>
            <a:ext cx="11477781" cy="892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1c424d337c_1_131"/>
          <p:cNvSpPr/>
          <p:nvPr/>
        </p:nvSpPr>
        <p:spPr>
          <a:xfrm>
            <a:off x="1133850" y="4009650"/>
            <a:ext cx="738000" cy="1475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g31c424d337c_1_131"/>
          <p:cNvSpPr txBox="1"/>
          <p:nvPr/>
        </p:nvSpPr>
        <p:spPr>
          <a:xfrm>
            <a:off x="0" y="4211425"/>
            <a:ext cx="30057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인덱스용 </a:t>
            </a: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NO컬럼 값 정제</a:t>
            </a: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g31c424d337c_1_131"/>
          <p:cNvSpPr txBox="1"/>
          <p:nvPr/>
        </p:nvSpPr>
        <p:spPr>
          <a:xfrm>
            <a:off x="774208" y="660400"/>
            <a:ext cx="627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4</a:t>
            </a:r>
            <a:r>
              <a:rPr lang="en-US" sz="3999" b="0" i="0" u="none" strike="noStrike" cap="none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. </a:t>
            </a:r>
            <a:r>
              <a:rPr lang="en-US" sz="3999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Data Preprocessing</a:t>
            </a:r>
            <a:endParaRPr/>
          </a:p>
        </p:txBody>
      </p:sp>
      <p:sp>
        <p:nvSpPr>
          <p:cNvPr id="210" name="Google Shape;210;g31c424d337c_1_131"/>
          <p:cNvSpPr txBox="1"/>
          <p:nvPr/>
        </p:nvSpPr>
        <p:spPr>
          <a:xfrm>
            <a:off x="13471552" y="650875"/>
            <a:ext cx="4096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>
                <a:solidFill>
                  <a:srgbClr val="011523"/>
                </a:solidFill>
              </a:rPr>
              <a:t>데이터 전처리</a:t>
            </a:r>
            <a:endParaRPr/>
          </a:p>
        </p:txBody>
      </p:sp>
      <p:sp>
        <p:nvSpPr>
          <p:cNvPr id="211" name="Google Shape;211;g31c424d337c_1_131"/>
          <p:cNvSpPr txBox="1"/>
          <p:nvPr/>
        </p:nvSpPr>
        <p:spPr>
          <a:xfrm>
            <a:off x="8237832" y="6188348"/>
            <a:ext cx="8381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" name="Google Shape;212;g31c424d337c_1_131"/>
          <p:cNvPicPr preferRelativeResize="0"/>
          <p:nvPr/>
        </p:nvPicPr>
        <p:blipFill rotWithShape="1">
          <a:blip r:embed="rId3">
            <a:alphaModFix/>
          </a:blip>
          <a:srcRect r="88716"/>
          <a:stretch/>
        </p:blipFill>
        <p:spPr>
          <a:xfrm>
            <a:off x="0" y="5438031"/>
            <a:ext cx="2098650" cy="1245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" name="Google Shape;213;g31c424d337c_1_131"/>
          <p:cNvGrpSpPr/>
          <p:nvPr/>
        </p:nvGrpSpPr>
        <p:grpSpPr>
          <a:xfrm>
            <a:off x="3538138" y="5438025"/>
            <a:ext cx="7644250" cy="1245400"/>
            <a:chOff x="436331" y="7325927"/>
            <a:chExt cx="7644250" cy="1245400"/>
          </a:xfrm>
        </p:grpSpPr>
        <p:pic>
          <p:nvPicPr>
            <p:cNvPr id="214" name="Google Shape;214;g31c424d337c_1_131"/>
            <p:cNvPicPr preferRelativeResize="0"/>
            <p:nvPr/>
          </p:nvPicPr>
          <p:blipFill rotWithShape="1">
            <a:blip r:embed="rId4">
              <a:alphaModFix/>
            </a:blip>
            <a:srcRect r="5195"/>
            <a:stretch/>
          </p:blipFill>
          <p:spPr>
            <a:xfrm>
              <a:off x="436331" y="7325927"/>
              <a:ext cx="7644250" cy="124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" name="Google Shape;215;g31c424d337c_1_131"/>
            <p:cNvSpPr/>
            <p:nvPr/>
          </p:nvSpPr>
          <p:spPr>
            <a:xfrm>
              <a:off x="6605250" y="8039475"/>
              <a:ext cx="1235100" cy="434700"/>
            </a:xfrm>
            <a:prstGeom prst="rect">
              <a:avLst/>
            </a:prstGeom>
            <a:solidFill>
              <a:srgbClr val="011523"/>
            </a:solidFill>
            <a:ln w="9525" cap="flat" cmpd="sng">
              <a:solidFill>
                <a:srgbClr val="01152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" name="Google Shape;216;g31c424d337c_1_131"/>
          <p:cNvGrpSpPr/>
          <p:nvPr/>
        </p:nvGrpSpPr>
        <p:grpSpPr>
          <a:xfrm>
            <a:off x="12621875" y="5438006"/>
            <a:ext cx="5666125" cy="1245425"/>
            <a:chOff x="436325" y="6492325"/>
            <a:chExt cx="5666125" cy="1245425"/>
          </a:xfrm>
        </p:grpSpPr>
        <p:pic>
          <p:nvPicPr>
            <p:cNvPr id="217" name="Google Shape;217;g31c424d337c_1_131"/>
            <p:cNvPicPr preferRelativeResize="0"/>
            <p:nvPr/>
          </p:nvPicPr>
          <p:blipFill rotWithShape="1">
            <a:blip r:embed="rId5">
              <a:alphaModFix/>
            </a:blip>
            <a:srcRect l="5490" r="77689"/>
            <a:stretch/>
          </p:blipFill>
          <p:spPr>
            <a:xfrm>
              <a:off x="436325" y="6492350"/>
              <a:ext cx="1990000" cy="12454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8" name="Google Shape;218;g31c424d337c_1_131"/>
            <p:cNvGrpSpPr/>
            <p:nvPr/>
          </p:nvGrpSpPr>
          <p:grpSpPr>
            <a:xfrm>
              <a:off x="2426325" y="6492325"/>
              <a:ext cx="3676125" cy="1245400"/>
              <a:chOff x="8591500" y="4790950"/>
              <a:chExt cx="3676125" cy="1245400"/>
            </a:xfrm>
          </p:grpSpPr>
          <p:pic>
            <p:nvPicPr>
              <p:cNvPr id="219" name="Google Shape;219;g31c424d337c_1_131"/>
              <p:cNvPicPr preferRelativeResize="0"/>
              <p:nvPr/>
            </p:nvPicPr>
            <p:blipFill rotWithShape="1">
              <a:blip r:embed="rId5">
                <a:alphaModFix/>
              </a:blip>
              <a:srcRect l="68927"/>
              <a:stretch/>
            </p:blipFill>
            <p:spPr>
              <a:xfrm>
                <a:off x="8591500" y="4790950"/>
                <a:ext cx="3676125" cy="1245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0" name="Google Shape;220;g31c424d337c_1_131"/>
              <p:cNvSpPr/>
              <p:nvPr/>
            </p:nvSpPr>
            <p:spPr>
              <a:xfrm>
                <a:off x="9488025" y="5450175"/>
                <a:ext cx="840000" cy="525000"/>
              </a:xfrm>
              <a:prstGeom prst="rect">
                <a:avLst/>
              </a:prstGeom>
              <a:solidFill>
                <a:srgbClr val="01152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21;g31c424d337c_1_131"/>
              <p:cNvSpPr/>
              <p:nvPr/>
            </p:nvSpPr>
            <p:spPr>
              <a:xfrm>
                <a:off x="11443575" y="5367175"/>
                <a:ext cx="738900" cy="525000"/>
              </a:xfrm>
              <a:prstGeom prst="rect">
                <a:avLst/>
              </a:prstGeom>
              <a:solidFill>
                <a:srgbClr val="01152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22" name="Google Shape;222;g31c424d337c_1_131"/>
          <p:cNvSpPr txBox="1"/>
          <p:nvPr/>
        </p:nvSpPr>
        <p:spPr>
          <a:xfrm>
            <a:off x="1937400" y="7966925"/>
            <a:ext cx="14413200" cy="20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Missing </a:t>
            </a:r>
            <a:r>
              <a:rPr lang="en-US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Value는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주소를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뒤에서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부터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잘라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모든</a:t>
            </a:r>
            <a:r>
              <a:rPr lang="en-US" sz="6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6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주소</a:t>
            </a:r>
            <a:r>
              <a:rPr lang="en-US" sz="6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6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위도</a:t>
            </a:r>
            <a:r>
              <a:rPr lang="en-US" sz="6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6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경도</a:t>
            </a:r>
            <a:r>
              <a:rPr lang="en-US" sz="6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6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변환</a:t>
            </a:r>
            <a:endParaRPr sz="6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학교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주소도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같은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방식으로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변환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3" name="Google Shape;223;g31c424d337c_1_131"/>
          <p:cNvGrpSpPr/>
          <p:nvPr/>
        </p:nvGrpSpPr>
        <p:grpSpPr>
          <a:xfrm>
            <a:off x="1051050" y="1694900"/>
            <a:ext cx="16185900" cy="2459625"/>
            <a:chOff x="436325" y="1586275"/>
            <a:chExt cx="16185900" cy="2459625"/>
          </a:xfrm>
        </p:grpSpPr>
        <p:pic>
          <p:nvPicPr>
            <p:cNvPr id="224" name="Google Shape;224;g31c424d337c_1_131"/>
            <p:cNvPicPr preferRelativeResize="0"/>
            <p:nvPr/>
          </p:nvPicPr>
          <p:blipFill rotWithShape="1">
            <a:blip r:embed="rId6">
              <a:alphaModFix/>
            </a:blip>
            <a:srcRect l="7063" b="36824"/>
            <a:stretch/>
          </p:blipFill>
          <p:spPr>
            <a:xfrm>
              <a:off x="436325" y="2233150"/>
              <a:ext cx="16185825" cy="1812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5" name="Google Shape;225;g31c424d337c_1_131"/>
            <p:cNvSpPr txBox="1"/>
            <p:nvPr/>
          </p:nvSpPr>
          <p:spPr>
            <a:xfrm>
              <a:off x="436325" y="1586275"/>
              <a:ext cx="161859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불필요한 컬럼을 지운 서울시 아파트 실거래가 원데이터 (도로명 주소는 가림)</a:t>
              </a:r>
              <a:endParaRPr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6" name="Google Shape;226;g31c424d337c_1_131"/>
          <p:cNvSpPr/>
          <p:nvPr/>
        </p:nvSpPr>
        <p:spPr>
          <a:xfrm rot="-5400000">
            <a:off x="2449400" y="5438075"/>
            <a:ext cx="738000" cy="1245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g31c424d337c_1_131"/>
          <p:cNvSpPr/>
          <p:nvPr/>
        </p:nvSpPr>
        <p:spPr>
          <a:xfrm rot="-5400000">
            <a:off x="11533125" y="5438063"/>
            <a:ext cx="738000" cy="1245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g31c424d337c_1_131"/>
          <p:cNvSpPr txBox="1"/>
          <p:nvPr/>
        </p:nvSpPr>
        <p:spPr>
          <a:xfrm>
            <a:off x="820500" y="6668675"/>
            <a:ext cx="39960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위도 경도 추출을 위한 주소 정제</a:t>
            </a: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g31c424d337c_1_131"/>
          <p:cNvSpPr txBox="1"/>
          <p:nvPr/>
        </p:nvSpPr>
        <p:spPr>
          <a:xfrm>
            <a:off x="9904125" y="6668663"/>
            <a:ext cx="39960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API 활용</a:t>
            </a:r>
            <a:b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위도 경도 변환</a:t>
            </a: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1c424d337c_1_102"/>
          <p:cNvSpPr/>
          <p:nvPr/>
        </p:nvSpPr>
        <p:spPr>
          <a:xfrm>
            <a:off x="6684450" y="2933325"/>
            <a:ext cx="8456100" cy="5558700"/>
          </a:xfrm>
          <a:prstGeom prst="rightArrow">
            <a:avLst>
              <a:gd name="adj1" fmla="val 50000"/>
              <a:gd name="adj2" fmla="val 2807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31c424d337c_1_102"/>
          <p:cNvSpPr txBox="1"/>
          <p:nvPr/>
        </p:nvSpPr>
        <p:spPr>
          <a:xfrm>
            <a:off x="774208" y="660400"/>
            <a:ext cx="627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4</a:t>
            </a:r>
            <a:r>
              <a:rPr lang="en-US" sz="3999" b="0" i="0" u="none" strike="noStrike" cap="none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. </a:t>
            </a:r>
            <a:r>
              <a:rPr lang="en-US" sz="3999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Data Preprocessing</a:t>
            </a:r>
            <a:endParaRPr/>
          </a:p>
        </p:txBody>
      </p:sp>
      <p:sp>
        <p:nvSpPr>
          <p:cNvPr id="236" name="Google Shape;236;g31c424d337c_1_102"/>
          <p:cNvSpPr txBox="1"/>
          <p:nvPr/>
        </p:nvSpPr>
        <p:spPr>
          <a:xfrm>
            <a:off x="13471552" y="650875"/>
            <a:ext cx="4096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>
                <a:solidFill>
                  <a:srgbClr val="011523"/>
                </a:solidFill>
              </a:rPr>
              <a:t>데이터 전처리</a:t>
            </a:r>
            <a:endParaRPr/>
          </a:p>
        </p:txBody>
      </p:sp>
      <p:pic>
        <p:nvPicPr>
          <p:cNvPr id="237" name="Google Shape;237;g31c424d337c_1_102"/>
          <p:cNvPicPr preferRelativeResize="0"/>
          <p:nvPr/>
        </p:nvPicPr>
        <p:blipFill rotWithShape="1">
          <a:blip r:embed="rId3">
            <a:alphaModFix/>
          </a:blip>
          <a:srcRect l="2175" t="2187" r="2830" b="2719"/>
          <a:stretch/>
        </p:blipFill>
        <p:spPr>
          <a:xfrm>
            <a:off x="6941147" y="2429350"/>
            <a:ext cx="5824227" cy="649737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31c424d337c_1_102"/>
          <p:cNvSpPr txBox="1"/>
          <p:nvPr/>
        </p:nvSpPr>
        <p:spPr>
          <a:xfrm>
            <a:off x="13634400" y="2468950"/>
            <a:ext cx="4653600" cy="6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상위 1위 ~10위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고급 (4점)</a:t>
            </a:r>
            <a:endParaRPr sz="4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상위 11위~28위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중급 (3점)</a:t>
            </a:r>
            <a:endParaRPr sz="4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순위 밖 브랜드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하급 (2점)</a:t>
            </a:r>
            <a:endParaRPr sz="4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그 외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브랜드 아님 (1점)</a:t>
            </a:r>
            <a:endParaRPr sz="4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9" name="Google Shape;239;g31c424d337c_1_102"/>
          <p:cNvGrpSpPr/>
          <p:nvPr/>
        </p:nvGrpSpPr>
        <p:grpSpPr>
          <a:xfrm>
            <a:off x="6" y="2429396"/>
            <a:ext cx="7016351" cy="6497593"/>
            <a:chOff x="152400" y="1428400"/>
            <a:chExt cx="7658100" cy="7195563"/>
          </a:xfrm>
        </p:grpSpPr>
        <p:pic>
          <p:nvPicPr>
            <p:cNvPr id="240" name="Google Shape;240;g31c424d337c_1_10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3489675"/>
              <a:ext cx="7658100" cy="5134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g31c424d337c_1_10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2400" y="1428400"/>
              <a:ext cx="7658100" cy="5162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1c424d337c_1_165"/>
          <p:cNvSpPr/>
          <p:nvPr/>
        </p:nvSpPr>
        <p:spPr>
          <a:xfrm>
            <a:off x="7930825" y="7858525"/>
            <a:ext cx="3349800" cy="1207500"/>
          </a:xfrm>
          <a:prstGeom prst="rightArrow">
            <a:avLst>
              <a:gd name="adj1" fmla="val 58263"/>
              <a:gd name="adj2" fmla="val 64491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Google Shape;247;g31c424d337c_1_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626" y="1622575"/>
            <a:ext cx="10026725" cy="601602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31c424d337c_1_165"/>
          <p:cNvSpPr txBox="1"/>
          <p:nvPr/>
        </p:nvSpPr>
        <p:spPr>
          <a:xfrm>
            <a:off x="774208" y="660400"/>
            <a:ext cx="627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4</a:t>
            </a:r>
            <a:r>
              <a:rPr lang="en-US" sz="3999" b="0" i="0" u="none" strike="noStrike" cap="none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. </a:t>
            </a:r>
            <a:r>
              <a:rPr lang="en-US" sz="3999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Data Preprocessing</a:t>
            </a:r>
            <a:endParaRPr/>
          </a:p>
        </p:txBody>
      </p:sp>
      <p:sp>
        <p:nvSpPr>
          <p:cNvPr id="249" name="Google Shape;249;g31c424d337c_1_165"/>
          <p:cNvSpPr txBox="1"/>
          <p:nvPr/>
        </p:nvSpPr>
        <p:spPr>
          <a:xfrm>
            <a:off x="13471552" y="650875"/>
            <a:ext cx="4096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>
                <a:solidFill>
                  <a:srgbClr val="011523"/>
                </a:solidFill>
              </a:rPr>
              <a:t>데이터 전처리</a:t>
            </a:r>
            <a:endParaRPr/>
          </a:p>
        </p:txBody>
      </p:sp>
      <p:pic>
        <p:nvPicPr>
          <p:cNvPr id="250" name="Google Shape;250;g31c424d337c_1_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49350" y="1622575"/>
            <a:ext cx="6016026" cy="601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31c424d337c_1_165"/>
          <p:cNvSpPr txBox="1"/>
          <p:nvPr/>
        </p:nvSpPr>
        <p:spPr>
          <a:xfrm>
            <a:off x="778550" y="7985175"/>
            <a:ext cx="7605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소비자 총물가지수 활용</a:t>
            </a:r>
            <a:endParaRPr sz="5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g31c424d337c_1_165"/>
          <p:cNvSpPr txBox="1"/>
          <p:nvPr/>
        </p:nvSpPr>
        <p:spPr>
          <a:xfrm>
            <a:off x="10588050" y="7985175"/>
            <a:ext cx="71385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2023 화폐가치로 전환</a:t>
            </a:r>
            <a:endParaRPr sz="5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2711</Words>
  <Application>Microsoft Office PowerPoint</Application>
  <PresentationFormat>사용자 지정</PresentationFormat>
  <Paragraphs>365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맑은 고딕</vt:lpstr>
      <vt:lpstr>DM Serif Display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human</dc:creator>
  <cp:lastModifiedBy>human</cp:lastModifiedBy>
  <cp:revision>27</cp:revision>
  <dcterms:created xsi:type="dcterms:W3CDTF">2006-08-16T00:00:00Z</dcterms:created>
  <dcterms:modified xsi:type="dcterms:W3CDTF">2025-01-20T01:16:52Z</dcterms:modified>
</cp:coreProperties>
</file>